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70" r:id="rId7"/>
    <p:sldId id="263" r:id="rId8"/>
    <p:sldId id="269" r:id="rId9"/>
    <p:sldId id="261" r:id="rId10"/>
    <p:sldId id="262" r:id="rId11"/>
    <p:sldId id="264" r:id="rId12"/>
    <p:sldId id="265" r:id="rId13"/>
    <p:sldId id="266" r:id="rId14"/>
    <p:sldId id="267" r:id="rId15"/>
    <p:sldId id="268" r:id="rId16"/>
  </p:sldIdLst>
  <p:sldSz cx="13004800" cy="9753600"/>
  <p:notesSz cx="6858000" cy="9144000"/>
  <p:defaultTextStyle>
    <a:lvl1pPr algn="ctr" defTabSz="584200">
      <a:defRPr sz="3800">
        <a:solidFill>
          <a:srgbClr val="6C6963"/>
        </a:solidFill>
        <a:latin typeface="+mn-lt"/>
        <a:ea typeface="+mn-ea"/>
        <a:cs typeface="+mn-cs"/>
        <a:sym typeface="Baskerville"/>
      </a:defRPr>
    </a:lvl1pPr>
    <a:lvl2pPr indent="228600" algn="ctr" defTabSz="584200">
      <a:defRPr sz="3800">
        <a:solidFill>
          <a:srgbClr val="6C6963"/>
        </a:solidFill>
        <a:latin typeface="+mn-lt"/>
        <a:ea typeface="+mn-ea"/>
        <a:cs typeface="+mn-cs"/>
        <a:sym typeface="Baskerville"/>
      </a:defRPr>
    </a:lvl2pPr>
    <a:lvl3pPr indent="457200" algn="ctr" defTabSz="584200">
      <a:defRPr sz="3800">
        <a:solidFill>
          <a:srgbClr val="6C6963"/>
        </a:solidFill>
        <a:latin typeface="+mn-lt"/>
        <a:ea typeface="+mn-ea"/>
        <a:cs typeface="+mn-cs"/>
        <a:sym typeface="Baskerville"/>
      </a:defRPr>
    </a:lvl3pPr>
    <a:lvl4pPr indent="685800" algn="ctr" defTabSz="584200">
      <a:defRPr sz="3800">
        <a:solidFill>
          <a:srgbClr val="6C6963"/>
        </a:solidFill>
        <a:latin typeface="+mn-lt"/>
        <a:ea typeface="+mn-ea"/>
        <a:cs typeface="+mn-cs"/>
        <a:sym typeface="Baskerville"/>
      </a:defRPr>
    </a:lvl4pPr>
    <a:lvl5pPr indent="914400" algn="ctr" defTabSz="584200">
      <a:defRPr sz="3800">
        <a:solidFill>
          <a:srgbClr val="6C6963"/>
        </a:solidFill>
        <a:latin typeface="+mn-lt"/>
        <a:ea typeface="+mn-ea"/>
        <a:cs typeface="+mn-cs"/>
        <a:sym typeface="Baskerville"/>
      </a:defRPr>
    </a:lvl5pPr>
    <a:lvl6pPr indent="1143000" algn="ctr" defTabSz="584200">
      <a:defRPr sz="3800">
        <a:solidFill>
          <a:srgbClr val="6C6963"/>
        </a:solidFill>
        <a:latin typeface="+mn-lt"/>
        <a:ea typeface="+mn-ea"/>
        <a:cs typeface="+mn-cs"/>
        <a:sym typeface="Baskerville"/>
      </a:defRPr>
    </a:lvl6pPr>
    <a:lvl7pPr indent="1371600" algn="ctr" defTabSz="584200">
      <a:defRPr sz="3800">
        <a:solidFill>
          <a:srgbClr val="6C6963"/>
        </a:solidFill>
        <a:latin typeface="+mn-lt"/>
        <a:ea typeface="+mn-ea"/>
        <a:cs typeface="+mn-cs"/>
        <a:sym typeface="Baskerville"/>
      </a:defRPr>
    </a:lvl7pPr>
    <a:lvl8pPr indent="1600200" algn="ctr" defTabSz="584200">
      <a:defRPr sz="3800">
        <a:solidFill>
          <a:srgbClr val="6C6963"/>
        </a:solidFill>
        <a:latin typeface="+mn-lt"/>
        <a:ea typeface="+mn-ea"/>
        <a:cs typeface="+mn-cs"/>
        <a:sym typeface="Baskerville"/>
      </a:defRPr>
    </a:lvl8pPr>
    <a:lvl9pPr indent="1828800" algn="ctr" defTabSz="584200">
      <a:defRPr sz="3800">
        <a:solidFill>
          <a:srgbClr val="6C6963"/>
        </a:solidFill>
        <a:latin typeface="+mn-lt"/>
        <a:ea typeface="+mn-ea"/>
        <a:cs typeface="+mn-cs"/>
        <a:sym typeface="Baskervill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rgbClr val="794000"/>
              </a:solidFill>
              <a:prstDash val="solid"/>
              <a:miter lim="400000"/>
            </a:ln>
          </a:top>
          <a:bottom>
            <a:ln w="12700" cap="flat">
              <a:solidFill>
                <a:srgbClr val="794000"/>
              </a:solidFill>
              <a:prstDash val="solid"/>
              <a:miter lim="400000"/>
            </a:ln>
          </a:bottom>
          <a:insideH>
            <a:ln w="12700" cap="flat">
              <a:solidFill>
                <a:srgbClr val="794000"/>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rgbClr val="794000"/>
              </a:solidFill>
              <a:prstDash val="solid"/>
              <a:miter lim="400000"/>
            </a:ln>
          </a:right>
          <a:top>
            <a:ln w="12700" cap="flat">
              <a:solidFill>
                <a:srgbClr val="794000"/>
              </a:solidFill>
              <a:prstDash val="solid"/>
              <a:miter lim="400000"/>
            </a:ln>
          </a:top>
          <a:bottom>
            <a:ln w="12700" cap="flat">
              <a:solidFill>
                <a:srgbClr val="794000"/>
              </a:solidFill>
              <a:prstDash val="solid"/>
              <a:miter lim="400000"/>
            </a:ln>
          </a:bottom>
          <a:insideH>
            <a:ln w="12700" cap="flat">
              <a:solidFill>
                <a:srgbClr val="794000"/>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rgbClr val="794000"/>
              </a:solidFill>
              <a:prstDash val="solid"/>
              <a:miter lim="400000"/>
            </a:ln>
          </a:top>
          <a:bottom>
            <a:ln w="12700" cap="flat">
              <a:noFill/>
              <a:miter lim="400000"/>
            </a:ln>
          </a:bottom>
          <a:insideH>
            <a:ln w="12700" cap="flat">
              <a:solidFill>
                <a:srgbClr val="794000"/>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1270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257" autoAdjust="0"/>
  </p:normalViewPr>
  <p:slideViewPr>
    <p:cSldViewPr snapToGrid="0">
      <p:cViewPr varScale="1">
        <p:scale>
          <a:sx n="58" d="100"/>
          <a:sy n="58" d="100"/>
        </p:scale>
        <p:origin x="243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 Beeman" userId="97ba756334ff4b9e" providerId="LiveId" clId="{D4A82C69-31CB-49B8-ADCC-03A92E75BCBA}"/>
    <pc:docChg chg="undo custSel addSld modSld sldOrd">
      <pc:chgData name="Steph Beeman" userId="97ba756334ff4b9e" providerId="LiveId" clId="{D4A82C69-31CB-49B8-ADCC-03A92E75BCBA}" dt="2017-09-06T06:29:01.095" v="16"/>
      <pc:docMkLst>
        <pc:docMk/>
      </pc:docMkLst>
      <pc:sldChg chg="addSp delSp modSp modNotesTx">
        <pc:chgData name="Steph Beeman" userId="97ba756334ff4b9e" providerId="LiveId" clId="{D4A82C69-31CB-49B8-ADCC-03A92E75BCBA}" dt="2017-09-06T06:28:01.151" v="15" actId="1076"/>
        <pc:sldMkLst>
          <pc:docMk/>
          <pc:sldMk cId="0" sldId="260"/>
        </pc:sldMkLst>
        <pc:grpChg chg="del mod">
          <ac:chgData name="Steph Beeman" userId="97ba756334ff4b9e" providerId="LiveId" clId="{D4A82C69-31CB-49B8-ADCC-03A92E75BCBA}" dt="2017-09-06T06:27:15.931" v="6" actId="478"/>
          <ac:grpSpMkLst>
            <pc:docMk/>
            <pc:sldMk cId="0" sldId="260"/>
            <ac:grpSpMk id="59" creationId="{00000000-0000-0000-0000-000000000000}"/>
          </ac:grpSpMkLst>
        </pc:grpChg>
        <pc:picChg chg="add mod modCrop">
          <ac:chgData name="Steph Beeman" userId="97ba756334ff4b9e" providerId="LiveId" clId="{D4A82C69-31CB-49B8-ADCC-03A92E75BCBA}" dt="2017-09-06T06:28:01.151" v="15" actId="1076"/>
          <ac:picMkLst>
            <pc:docMk/>
            <pc:sldMk cId="0" sldId="260"/>
            <ac:picMk id="3" creationId="{D5AF9146-1FAD-4049-99FD-C855FDE2A1C2}"/>
          </ac:picMkLst>
        </pc:picChg>
      </pc:sldChg>
      <pc:sldChg chg="modSp">
        <pc:chgData name="Steph Beeman" userId="97ba756334ff4b9e" providerId="LiveId" clId="{D4A82C69-31CB-49B8-ADCC-03A92E75BCBA}" dt="2017-09-06T06:26:36.346" v="1" actId="27636"/>
        <pc:sldMkLst>
          <pc:docMk/>
          <pc:sldMk cId="0" sldId="267"/>
        </pc:sldMkLst>
        <pc:spChg chg="mod">
          <ac:chgData name="Steph Beeman" userId="97ba756334ff4b9e" providerId="LiveId" clId="{D4A82C69-31CB-49B8-ADCC-03A92E75BCBA}" dt="2017-09-06T06:26:36.346" v="1" actId="27636"/>
          <ac:spMkLst>
            <pc:docMk/>
            <pc:sldMk cId="0" sldId="267"/>
            <ac:spMk id="111" creationId="{00000000-0000-0000-0000-000000000000}"/>
          </ac:spMkLst>
        </pc:spChg>
      </pc:sldChg>
      <pc:sldChg chg="ord">
        <pc:chgData name="Steph Beeman" userId="97ba756334ff4b9e" providerId="LiveId" clId="{D4A82C69-31CB-49B8-ADCC-03A92E75BCBA}" dt="2017-09-06T06:29:01.095" v="16"/>
        <pc:sldMkLst>
          <pc:docMk/>
          <pc:sldMk cId="3661252757" sldId="269"/>
        </pc:sldMkLst>
      </pc:sldChg>
      <pc:sldChg chg="add modNotesTx">
        <pc:chgData name="Steph Beeman" userId="97ba756334ff4b9e" providerId="LiveId" clId="{D4A82C69-31CB-49B8-ADCC-03A92E75BCBA}" dt="2017-09-06T06:26:49.312" v="3" actId="6549"/>
        <pc:sldMkLst>
          <pc:docMk/>
          <pc:sldMk cId="101036941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 name="Shape 3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2" name="Shape 3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237290604"/>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ectrum.ieee.org/computing/networks/metcalfes-law-is-wrong%5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noRot="1" noChangeAspect="1"/>
          </p:cNvSpPr>
          <p:nvPr>
            <p:ph type="sldImg"/>
          </p:nvPr>
        </p:nvSpPr>
        <p:spPr>
          <a:prstGeom prst="rect">
            <a:avLst/>
          </a:prstGeom>
        </p:spPr>
        <p:txBody>
          <a:bodyPr/>
          <a:lstStyle/>
          <a:p>
            <a:pPr lvl="0"/>
            <a:endParaRPr/>
          </a:p>
        </p:txBody>
      </p:sp>
      <p:sp>
        <p:nvSpPr>
          <p:cNvPr id="37" name="Shape 37"/>
          <p:cNvSpPr>
            <a:spLocks noGrp="1"/>
          </p:cNvSpPr>
          <p:nvPr>
            <p:ph type="body" sz="quarter" idx="1"/>
          </p:nvPr>
        </p:nvSpPr>
        <p:spPr>
          <a:prstGeom prst="rect">
            <a:avLst/>
          </a:prstGeom>
        </p:spPr>
        <p:txBody>
          <a:bodyPr/>
          <a:lstStyle/>
          <a:p>
            <a:pPr lvl="0">
              <a:defRPr sz="1800"/>
            </a:pPr>
            <a:r>
              <a:rPr sz="2400"/>
              <a:t>Every phase of the mental activity of the country is more or less represented in this great system. The fluctuations in the markets; the price of stocks; bargains offered and bargains closed; sermons, lectures and political speeches; fires, sickness and death; weather reports; the congratulations of friends – every thing has its turn in passing the wires</a:t>
            </a:r>
          </a:p>
        </p:txBody>
      </p:sp>
    </p:spTree>
    <p:extLst>
      <p:ext uri="{BB962C8B-B14F-4D97-AF65-F5344CB8AC3E}">
        <p14:creationId xmlns:p14="http://schemas.microsoft.com/office/powerpoint/2010/main" val="165641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noRot="1" noChangeAspect="1"/>
          </p:cNvSpPr>
          <p:nvPr>
            <p:ph type="sldImg"/>
          </p:nvPr>
        </p:nvSpPr>
        <p:spPr>
          <a:prstGeom prst="rect">
            <a:avLst/>
          </a:prstGeom>
        </p:spPr>
        <p:txBody>
          <a:bodyPr/>
          <a:lstStyle/>
          <a:p>
            <a:pPr lvl="0"/>
            <a:endParaRPr/>
          </a:p>
        </p:txBody>
      </p:sp>
      <p:sp>
        <p:nvSpPr>
          <p:cNvPr id="76" name="Shape 76"/>
          <p:cNvSpPr>
            <a:spLocks noGrp="1"/>
          </p:cNvSpPr>
          <p:nvPr>
            <p:ph type="body" sz="quarter" idx="1"/>
          </p:nvPr>
        </p:nvSpPr>
        <p:spPr>
          <a:prstGeom prst="rect">
            <a:avLst/>
          </a:prstGeom>
        </p:spPr>
        <p:txBody>
          <a:bodyPr/>
          <a:lstStyle/>
          <a:p>
            <a:pPr lvl="0">
              <a:defRPr sz="1800"/>
            </a:pPr>
            <a:r>
              <a:rPr sz="2400"/>
              <a:t>1846, 40. 1848, 2000. 1850, 12000. 1852, 23000.</a:t>
            </a:r>
          </a:p>
          <a:p>
            <a:pPr lvl="0">
              <a:defRPr sz="1800"/>
            </a:pPr>
            <a:endParaRPr sz="2400"/>
          </a:p>
          <a:p>
            <a:pPr lvl="0">
              <a:defRPr sz="1800"/>
            </a:pPr>
            <a:r>
              <a:rPr sz="2400"/>
              <a:t>In the spring of 1860, cargo-hauling entrepreneurs William Russell, Alexander Majors and William Waddell founded the Pony Express, running mail from St. Joseph, Missouri to San Francisco, California in 10 days. The price was $1 (about $28 today) for a half-ounce letter.</a:t>
            </a:r>
          </a:p>
          <a:p>
            <a:pPr lvl="0">
              <a:defRPr sz="1800"/>
            </a:pPr>
            <a:r>
              <a:rPr sz="2400"/>
              <a:t>19 months later, on October 24, 1861, a new telegraph line uniting the eastern telegraph network with that of the West Coast went live. This line was operated by the company founded to build it, the Western Union Telegraph Company. Two days later, the Pony Express shut down.</a:t>
            </a:r>
          </a:p>
          <a:p>
            <a:pPr lvl="0">
              <a:defRPr sz="1800"/>
            </a:pPr>
            <a:endParaRPr sz="2400"/>
          </a:p>
          <a:p>
            <a:pPr lvl="0">
              <a:defRPr sz="1800"/>
            </a:pPr>
            <a:r>
              <a:rPr sz="2400"/>
              <a:t>The first telegram was sent from Stephen Field, the chief justice of California, in San Francisco to Lincoln in DC. QUESTION: How long did it take?</a:t>
            </a:r>
          </a:p>
        </p:txBody>
      </p:sp>
    </p:spTree>
    <p:extLst>
      <p:ext uri="{BB962C8B-B14F-4D97-AF65-F5344CB8AC3E}">
        <p14:creationId xmlns:p14="http://schemas.microsoft.com/office/powerpoint/2010/main" val="383617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prstGeom prst="rect">
            <a:avLst/>
          </a:prstGeom>
        </p:spPr>
        <p:txBody>
          <a:bodyPr/>
          <a:lstStyle/>
          <a:p>
            <a:pPr lvl="0"/>
            <a:endParaRPr/>
          </a:p>
        </p:txBody>
      </p:sp>
      <p:sp>
        <p:nvSpPr>
          <p:cNvPr id="93" name="Shape 93"/>
          <p:cNvSpPr>
            <a:spLocks noGrp="1"/>
          </p:cNvSpPr>
          <p:nvPr>
            <p:ph type="body" sz="quarter" idx="1"/>
          </p:nvPr>
        </p:nvSpPr>
        <p:spPr>
          <a:prstGeom prst="rect">
            <a:avLst/>
          </a:prstGeom>
        </p:spPr>
        <p:txBody>
          <a:bodyPr/>
          <a:lstStyle/>
          <a:p>
            <a:pPr lvl="0">
              <a:defRPr sz="1800"/>
            </a:pPr>
            <a:r>
              <a:rPr sz="2400"/>
              <a:t>Let’s go back to the very early days. Here’s 1846, with our one lonely line, sending chess moves back and forth between DC and Baltimore. Now here’s 1848, right as it’s starting to take off. You can see something interesting here: The telegraph was one of the first times that the topography of a communications network might radically differ from the topography of the transportation network. </a:t>
            </a:r>
          </a:p>
          <a:p>
            <a:pPr lvl="0">
              <a:defRPr sz="1800"/>
            </a:pPr>
            <a:r>
              <a:rPr sz="2400"/>
              <a:t>Consider sending a message from Cleveland to Buffalo—it had to be sent to Pittsburg, then Philadelphia, then New York, then Albany. Still faster than the 190-mile trip by road or boat, but more importantly it has nothing to do with that 190-mile trip. This is called </a:t>
            </a:r>
            <a:r>
              <a:rPr sz="2400" i="1"/>
              <a:t>routing</a:t>
            </a:r>
            <a:r>
              <a:rPr sz="2400"/>
              <a:t>, and it’s critically important for the Internet.</a:t>
            </a:r>
          </a:p>
          <a:p>
            <a:pPr lvl="0">
              <a:defRPr sz="1800"/>
            </a:pPr>
            <a:r>
              <a:rPr sz="2400"/>
              <a:t>Let’s also take a minute to think about something else: </a:t>
            </a:r>
            <a:r>
              <a:rPr sz="2400" i="1"/>
              <a:t>How </a:t>
            </a:r>
            <a:r>
              <a:rPr sz="2400"/>
              <a:t>does the sender in Cleveland know what route to take? For the telegraph, he’d have a book that gave the station name in Buffalo and would list the route to take to it. The Internet uses a different method… in fact, the Internet’s method is unique, remarkable, and </a:t>
            </a:r>
            <a:r>
              <a:rPr sz="2400" i="1"/>
              <a:t>defines </a:t>
            </a:r>
            <a:r>
              <a:rPr sz="2400"/>
              <a:t>what the Internet is. We’ll come back to it a little later tonight.</a:t>
            </a:r>
          </a:p>
        </p:txBody>
      </p:sp>
    </p:spTree>
    <p:extLst>
      <p:ext uri="{BB962C8B-B14F-4D97-AF65-F5344CB8AC3E}">
        <p14:creationId xmlns:p14="http://schemas.microsoft.com/office/powerpoint/2010/main" val="397869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pPr lvl="0"/>
            <a:endParaRPr/>
          </a:p>
        </p:txBody>
      </p:sp>
      <p:sp>
        <p:nvSpPr>
          <p:cNvPr id="102" name="Shape 102"/>
          <p:cNvSpPr>
            <a:spLocks noGrp="1"/>
          </p:cNvSpPr>
          <p:nvPr>
            <p:ph type="body" sz="quarter" idx="1"/>
          </p:nvPr>
        </p:nvSpPr>
        <p:spPr>
          <a:prstGeom prst="rect">
            <a:avLst/>
          </a:prstGeom>
        </p:spPr>
        <p:txBody>
          <a:bodyPr/>
          <a:lstStyle/>
          <a:p>
            <a:pPr lvl="0">
              <a:defRPr sz="1800"/>
            </a:pPr>
            <a:r>
              <a:rPr sz="2400"/>
              <a:t>Running telegraph wire was very expensive, and demand for telegraphy was massive. Inventors looked for ways to carry multiple telegraph signals across one wire; this was one of the areas where Thomas Edison made his fortune, for example. In 1873, speech therapist and music teacher Alexander Graham Bell envisioned a “harmonic telegraph”, in which separate signals would be sent using separate musical frequencies—using the telegraph wire in basically the same way that an AM or FM radio uses the airwaves. In trying to construct this device, he discovered a way to transmit audio directly. By 1877, the Bell Telephone Company was founded, advertising advantages: no skills required; privacy; 5-10x faster; more reliable. Once again, explosive growth.</a:t>
            </a:r>
          </a:p>
        </p:txBody>
      </p:sp>
    </p:spTree>
    <p:extLst>
      <p:ext uri="{BB962C8B-B14F-4D97-AF65-F5344CB8AC3E}">
        <p14:creationId xmlns:p14="http://schemas.microsoft.com/office/powerpoint/2010/main" val="3332057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prstGeom prst="rect">
            <a:avLst/>
          </a:prstGeom>
        </p:spPr>
        <p:txBody>
          <a:bodyPr/>
          <a:lstStyle/>
          <a:p>
            <a:pPr lvl="0"/>
            <a:endParaRPr/>
          </a:p>
        </p:txBody>
      </p:sp>
      <p:sp>
        <p:nvSpPr>
          <p:cNvPr id="108" name="Shape 108"/>
          <p:cNvSpPr>
            <a:spLocks noGrp="1"/>
          </p:cNvSpPr>
          <p:nvPr>
            <p:ph type="body" sz="quarter" idx="1"/>
          </p:nvPr>
        </p:nvSpPr>
        <p:spPr>
          <a:prstGeom prst="rect">
            <a:avLst/>
          </a:prstGeom>
        </p:spPr>
        <p:txBody>
          <a:bodyPr/>
          <a:lstStyle/>
          <a:p>
            <a:pPr lvl="0">
              <a:defRPr sz="1800"/>
            </a:pPr>
            <a:r>
              <a:rPr sz="2400"/>
              <a:t>It may seem like telephones and telegraphs work the same, but they don’t, in an important way. Telegraphs are packet switched: the connection always exists, and messages (packets) are buffered to use that connection as efficiently as possible. Telephones are (</a:t>
            </a:r>
            <a:r>
              <a:rPr sz="2400" i="1"/>
              <a:t>were!</a:t>
            </a:r>
            <a:r>
              <a:rPr sz="2400"/>
              <a:t>) circuit switched: When a call is placed, a series of operators make physical wire connections until one continuous electrical circuit is formed. Packet-switched networks meter by data; circuit-switched networks meter by connection time. Packet switching is more efficient when wire is expensive and computational resources are cheap; circuit switching is better when wire is cheap and computational resources dear. Even traditionally circuit-switched applications like telephony are rapidly moving to packet-switched networks today… but not telegraphs. The world’s last electrical telegraph network, in India, ceased operation in July 2013.</a:t>
            </a:r>
          </a:p>
        </p:txBody>
      </p:sp>
    </p:spTree>
    <p:extLst>
      <p:ext uri="{BB962C8B-B14F-4D97-AF65-F5344CB8AC3E}">
        <p14:creationId xmlns:p14="http://schemas.microsoft.com/office/powerpoint/2010/main" val="3633408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pPr lvl="0"/>
            <a:endParaRPr/>
          </a:p>
        </p:txBody>
      </p:sp>
      <p:sp>
        <p:nvSpPr>
          <p:cNvPr id="113" name="Shape 113"/>
          <p:cNvSpPr>
            <a:spLocks noGrp="1"/>
          </p:cNvSpPr>
          <p:nvPr>
            <p:ph type="body" sz="quarter" idx="1"/>
          </p:nvPr>
        </p:nvSpPr>
        <p:spPr>
          <a:prstGeom prst="rect">
            <a:avLst/>
          </a:prstGeom>
        </p:spPr>
        <p:txBody>
          <a:bodyPr/>
          <a:lstStyle/>
          <a:p>
            <a:pPr lvl="0">
              <a:defRPr sz="1800"/>
            </a:pPr>
            <a:r>
              <a:rPr sz="2400"/>
              <a:t>That last one is a good book, but it won’t be on the test. Read it over the winter break. :)</a:t>
            </a:r>
          </a:p>
          <a:p>
            <a:pPr lvl="0">
              <a:defRPr sz="1800"/>
            </a:pPr>
            <a:endParaRPr sz="2400"/>
          </a:p>
          <a:p>
            <a:pPr lvl="0">
              <a:defRPr sz="1800"/>
            </a:pPr>
            <a:r>
              <a:rPr sz="2400"/>
              <a:t>DISCUSSION: I said Metcalfe’s Law was wrong. Why’d I say that? Am I right?</a:t>
            </a:r>
          </a:p>
          <a:p>
            <a:pPr lvl="0">
              <a:defRPr sz="1800"/>
            </a:pPr>
            <a:r>
              <a:rPr sz="2400"/>
              <a:t>“We are in great haste to construct a magnetic telegraph from Maine to Texas; but Maine and Texas, it may be, have nothing important to communicate.” —Henry David Thoreau, Walden, 1854</a:t>
            </a:r>
          </a:p>
          <a:p>
            <a:pPr lvl="0">
              <a:defRPr sz="1800"/>
            </a:pPr>
            <a:endParaRPr sz="2400"/>
          </a:p>
          <a:p>
            <a:pPr lvl="0">
              <a:defRPr sz="1800"/>
            </a:pPr>
            <a:r>
              <a:rPr sz="2400"/>
              <a:t>If Metcalfe’s Law were true, there’d be overwhelming pressure to interconnect networks regardless of their relative sizes.</a:t>
            </a:r>
          </a:p>
          <a:p>
            <a:pPr lvl="0">
              <a:defRPr sz="1800"/>
            </a:pPr>
            <a:endParaRPr sz="2400"/>
          </a:p>
          <a:p>
            <a:pPr lvl="0">
              <a:defRPr sz="1800"/>
            </a:pPr>
            <a:r>
              <a:rPr sz="2400"/>
              <a:t>Zipf’s Law: however you rank a list, the </a:t>
            </a:r>
            <a:r>
              <a:rPr sz="2400" i="1"/>
              <a:t>k</a:t>
            </a:r>
            <a:r>
              <a:rPr sz="2400"/>
              <a:t>th-ranked element will be about 1/</a:t>
            </a:r>
            <a:r>
              <a:rPr sz="2400" i="1"/>
              <a:t>k</a:t>
            </a:r>
            <a:r>
              <a:rPr sz="2400"/>
              <a:t>th the first. (Ex: The most common English word, the, is 7% of all text. Next is of, at 3.5%. Third is and, at 2.8%.) So if we rank the contribution of each member of the network, 1 + 1/2 + 1/3 + … + 1/(n-1), then the value to each member of the network approaches log(n), and the overall value is therefore closer to n log n.</a:t>
            </a:r>
          </a:p>
          <a:p>
            <a:pPr lvl="0">
              <a:defRPr sz="1800"/>
            </a:pPr>
            <a:endParaRPr sz="2400"/>
          </a:p>
          <a:p>
            <a:pPr lvl="0">
              <a:defRPr sz="1800"/>
            </a:pPr>
            <a:r>
              <a:rPr sz="2400"/>
              <a:t>[source </a:t>
            </a:r>
            <a:r>
              <a:rPr sz="2400" u="sng">
                <a:hlinkClick r:id="rId3"/>
              </a:rPr>
              <a:t>http://spectrum.ieee.org/computing/networks/metcalfes-law-is-wrong]</a:t>
            </a:r>
          </a:p>
        </p:txBody>
      </p:sp>
    </p:spTree>
    <p:extLst>
      <p:ext uri="{BB962C8B-B14F-4D97-AF65-F5344CB8AC3E}">
        <p14:creationId xmlns:p14="http://schemas.microsoft.com/office/powerpoint/2010/main" val="1461030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prstGeom prst="rect">
            <a:avLst/>
          </a:prstGeom>
        </p:spPr>
        <p:txBody>
          <a:bodyPr/>
          <a:lstStyle/>
          <a:p>
            <a:pPr lvl="0"/>
            <a:endParaRPr/>
          </a:p>
        </p:txBody>
      </p:sp>
      <p:sp>
        <p:nvSpPr>
          <p:cNvPr id="42" name="Shape 42"/>
          <p:cNvSpPr>
            <a:spLocks noGrp="1"/>
          </p:cNvSpPr>
          <p:nvPr>
            <p:ph type="body" sz="quarter" idx="1"/>
          </p:nvPr>
        </p:nvSpPr>
        <p:spPr>
          <a:prstGeom prst="rect">
            <a:avLst/>
          </a:prstGeom>
        </p:spPr>
        <p:txBody>
          <a:bodyPr/>
          <a:lstStyle/>
          <a:p>
            <a:pPr lvl="0">
              <a:defRPr sz="1800"/>
            </a:pPr>
            <a:r>
              <a:rPr sz="2400"/>
              <a:t>Harpers New Monthly Magazine, 1873</a:t>
            </a:r>
          </a:p>
        </p:txBody>
      </p:sp>
    </p:spTree>
    <p:extLst>
      <p:ext uri="{BB962C8B-B14F-4D97-AF65-F5344CB8AC3E}">
        <p14:creationId xmlns:p14="http://schemas.microsoft.com/office/powerpoint/2010/main" val="166676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prstGeom prst="rect">
            <a:avLst/>
          </a:prstGeom>
        </p:spPr>
        <p:txBody>
          <a:bodyPr/>
          <a:lstStyle/>
          <a:p>
            <a:pPr lvl="0"/>
            <a:endParaRPr/>
          </a:p>
        </p:txBody>
      </p:sp>
      <p:sp>
        <p:nvSpPr>
          <p:cNvPr id="47" name="Shape 47"/>
          <p:cNvSpPr>
            <a:spLocks noGrp="1"/>
          </p:cNvSpPr>
          <p:nvPr>
            <p:ph type="body" sz="quarter" idx="1"/>
          </p:nvPr>
        </p:nvSpPr>
        <p:spPr>
          <a:prstGeom prst="rect">
            <a:avLst/>
          </a:prstGeom>
        </p:spPr>
        <p:txBody>
          <a:bodyPr/>
          <a:lstStyle/>
          <a:p>
            <a:pPr lvl="0">
              <a:defRPr sz="1800"/>
            </a:pPr>
            <a:r>
              <a:rPr sz="2400" dirty="0"/>
              <a:t>Societies have been desperate for faster communication since there have been societies. Arguably, communication is what makes a society; faster communication lets the society be larger, more prosperous, more cohesive.</a:t>
            </a:r>
          </a:p>
          <a:p>
            <a:pPr lvl="0">
              <a:defRPr sz="1800"/>
            </a:pPr>
            <a:endParaRPr sz="2400" dirty="0"/>
          </a:p>
          <a:p>
            <a:pPr lvl="0">
              <a:defRPr sz="1800"/>
            </a:pPr>
            <a:r>
              <a:rPr sz="2400" dirty="0"/>
              <a:t>Our story begins February of 1825, with a woman named </a:t>
            </a:r>
            <a:r>
              <a:rPr sz="2400" dirty="0" err="1"/>
              <a:t>Lucretia</a:t>
            </a:r>
            <a:r>
              <a:rPr sz="2400" dirty="0"/>
              <a:t>. A wife and mother living in New Haven, Connecticut, she fell ill one day, as often happened back then. Word was sent right away to her husband, a portrait painter 212 miles away in New York on a commission. The message was sent by the fastest means possible, the same means for the past four thousand years: horseback. By the time the letter reached her husband a week later, </a:t>
            </a:r>
            <a:r>
              <a:rPr sz="2400" dirty="0" err="1"/>
              <a:t>Lucretia</a:t>
            </a:r>
            <a:r>
              <a:rPr sz="2400" dirty="0"/>
              <a:t> was already dead and buried; Samuel—that was his name, Samuel—arrived home a week after that.</a:t>
            </a:r>
          </a:p>
        </p:txBody>
      </p:sp>
    </p:spTree>
    <p:extLst>
      <p:ext uri="{BB962C8B-B14F-4D97-AF65-F5344CB8AC3E}">
        <p14:creationId xmlns:p14="http://schemas.microsoft.com/office/powerpoint/2010/main" val="1878842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prstGeom prst="rect">
            <a:avLst/>
          </a:prstGeom>
        </p:spPr>
        <p:txBody>
          <a:bodyPr/>
          <a:lstStyle/>
          <a:p>
            <a:pPr lvl="0"/>
            <a:endParaRPr/>
          </a:p>
        </p:txBody>
      </p:sp>
      <p:sp>
        <p:nvSpPr>
          <p:cNvPr id="55" name="Shape 55"/>
          <p:cNvSpPr>
            <a:spLocks noGrp="1"/>
          </p:cNvSpPr>
          <p:nvPr>
            <p:ph type="body" sz="quarter" idx="1"/>
          </p:nvPr>
        </p:nvSpPr>
        <p:spPr>
          <a:prstGeom prst="rect">
            <a:avLst/>
          </a:prstGeom>
        </p:spPr>
        <p:txBody>
          <a:bodyPr/>
          <a:lstStyle/>
          <a:p>
            <a:pPr lvl="0">
              <a:defRPr sz="1800"/>
            </a:pPr>
            <a:r>
              <a:rPr sz="2400"/>
              <a:t>Skip forward seven years. Samuel Morse was sailing back to the US from Europe, where he’d painted this among other things. One night on the ship, he struck up conversation with Dr. Charles Jackson, a naturalist, who introduced him to the relatively new science of electromagnetism. From that moment, Morse became obsessed with sending messages this way. We don’t know he was thinking of that terrible February of 1825… but we do know he was thinking of Lucretia, because that’s her in the painting there.</a:t>
            </a:r>
          </a:p>
        </p:txBody>
      </p:sp>
    </p:spTree>
    <p:extLst>
      <p:ext uri="{BB962C8B-B14F-4D97-AF65-F5344CB8AC3E}">
        <p14:creationId xmlns:p14="http://schemas.microsoft.com/office/powerpoint/2010/main" val="2302362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a:lstStyle/>
          <a:p>
            <a:pPr lvl="0"/>
            <a:endParaRPr/>
          </a:p>
        </p:txBody>
      </p:sp>
      <p:sp>
        <p:nvSpPr>
          <p:cNvPr id="61" name="Shape 61"/>
          <p:cNvSpPr>
            <a:spLocks noGrp="1"/>
          </p:cNvSpPr>
          <p:nvPr>
            <p:ph type="body" sz="quarter" idx="1"/>
          </p:nvPr>
        </p:nvSpPr>
        <p:spPr>
          <a:prstGeom prst="rect">
            <a:avLst/>
          </a:prstGeom>
        </p:spPr>
        <p:txBody>
          <a:bodyPr/>
          <a:lstStyle/>
          <a:p>
            <a:pPr lvl="0">
              <a:defRPr sz="1800"/>
            </a:pPr>
            <a:r>
              <a:rPr sz="2400" dirty="0"/>
              <a:t>The concept of the telegraph was not new—France, where Morse had just been, had an extensive telegraph network. But previous telegraphs were optical: physical features such as arms, flags or lamps were used to signal across long distances. The limitations of optical telegraphy are obvious. The idea of an electromagnetic telegraph had also been pursued for decades, but all the designs were too complex, and people couldn’t solve the practical problems of making a miles-long electrical circuit—another example of that physicality problem I talked about.</a:t>
            </a:r>
          </a:p>
        </p:txBody>
      </p:sp>
    </p:spTree>
    <p:extLst>
      <p:ext uri="{BB962C8B-B14F-4D97-AF65-F5344CB8AC3E}">
        <p14:creationId xmlns:p14="http://schemas.microsoft.com/office/powerpoint/2010/main" val="106050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a:lstStyle/>
          <a:p>
            <a:pPr lvl="0"/>
            <a:endParaRPr/>
          </a:p>
        </p:txBody>
      </p:sp>
      <p:sp>
        <p:nvSpPr>
          <p:cNvPr id="61" name="Shape 61"/>
          <p:cNvSpPr>
            <a:spLocks noGrp="1"/>
          </p:cNvSpPr>
          <p:nvPr>
            <p:ph type="body" sz="quarter" idx="1"/>
          </p:nvPr>
        </p:nvSpPr>
        <p:spPr>
          <a:prstGeom prst="rect">
            <a:avLst/>
          </a:prstGeom>
        </p:spPr>
        <p:txBody>
          <a:bodyPr/>
          <a:lstStyle/>
          <a:p>
            <a:pPr lvl="0">
              <a:defRPr sz="1800"/>
            </a:pPr>
            <a:endParaRPr sz="2400" dirty="0"/>
          </a:p>
        </p:txBody>
      </p:sp>
    </p:spTree>
    <p:extLst>
      <p:ext uri="{BB962C8B-B14F-4D97-AF65-F5344CB8AC3E}">
        <p14:creationId xmlns:p14="http://schemas.microsoft.com/office/powerpoint/2010/main" val="3027273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pPr lvl="0"/>
            <a:endParaRPr/>
          </a:p>
        </p:txBody>
      </p:sp>
      <p:sp>
        <p:nvSpPr>
          <p:cNvPr id="84" name="Shape 84"/>
          <p:cNvSpPr>
            <a:spLocks noGrp="1"/>
          </p:cNvSpPr>
          <p:nvPr>
            <p:ph type="body" sz="quarter" idx="1"/>
          </p:nvPr>
        </p:nvSpPr>
        <p:spPr>
          <a:prstGeom prst="rect">
            <a:avLst/>
          </a:prstGeom>
        </p:spPr>
        <p:txBody>
          <a:bodyPr/>
          <a:lstStyle/>
          <a:p>
            <a:pPr lvl="0">
              <a:defRPr sz="1800"/>
            </a:pPr>
            <a:r>
              <a:rPr sz="2400"/>
              <a:t>PHYSICALITY</a:t>
            </a:r>
          </a:p>
          <a:p>
            <a:pPr lvl="0">
              <a:defRPr sz="1800"/>
            </a:pPr>
            <a:r>
              <a:rPr sz="2400"/>
              <a:t>Lines can only run so far. They can have multiple stations along the line, but when they end, they end. The message has to be copied down by someone at the far end, then retransmitted on the next line. This maximum length was 250 or so miles; less in practice, because operating at the limits means less margin to cope with weather. Figure that a message from SF to DC passed through at least 30 hands along the way. So while the best operators could transmit 30 words a minute, you have to multiply that by 30.</a:t>
            </a:r>
          </a:p>
          <a:p>
            <a:pPr lvl="0">
              <a:defRPr sz="1800"/>
            </a:pPr>
            <a:endParaRPr sz="2400"/>
          </a:p>
          <a:p>
            <a:pPr lvl="0">
              <a:defRPr sz="1800"/>
            </a:pPr>
            <a:r>
              <a:rPr sz="2400"/>
              <a:t>Furthermore, imagine that one of those operators is already busy. Messages just pile up until he’s free to send them on. This is </a:t>
            </a:r>
            <a:r>
              <a:rPr sz="2400" i="1"/>
              <a:t>buffering</a:t>
            </a:r>
            <a:r>
              <a:rPr sz="2400"/>
              <a:t>, and it results in </a:t>
            </a:r>
            <a:r>
              <a:rPr sz="2400" i="1"/>
              <a:t>lag</a:t>
            </a:r>
            <a:r>
              <a:rPr sz="2400"/>
              <a:t>.</a:t>
            </a:r>
          </a:p>
          <a:p>
            <a:pPr lvl="0">
              <a:defRPr sz="1800"/>
            </a:pPr>
            <a:endParaRPr sz="2400"/>
          </a:p>
          <a:p>
            <a:pPr lvl="0">
              <a:defRPr sz="1800"/>
            </a:pPr>
            <a:r>
              <a:rPr sz="2400"/>
              <a:t>The quote here is another example of physicality. Remember that the telegraph operates by turning on electromagnets, and those don’t work instantly—the current has to build up the magnetic field. When the current is weak, it takes longer for the magnet to come on. Go too fast and the device on the far end literally doesn’t work. Telegraph wires were uninsulated (because there wasn’t a cheap solution for insulation; no plastic, and rubber had to be imported from India), so weather would “drain” current from the wire and make everyone slow down.</a:t>
            </a:r>
          </a:p>
          <a:p>
            <a:pPr lvl="0">
              <a:defRPr sz="1800"/>
            </a:pPr>
            <a:endParaRPr sz="2400"/>
          </a:p>
          <a:p>
            <a:pPr lvl="0">
              <a:defRPr sz="1800"/>
            </a:pPr>
            <a:r>
              <a:rPr sz="2400"/>
              <a:t>Here’s a good rule of thumb: You need to worry about the physicality one layer below your preferred level of abstraction. The telegrapher wants to focus on the messages, but needs to worry about the resistance of the wire. The telegraph company wants to focus on delivering telegrams, but needs to worry about the telegraphers.</a:t>
            </a:r>
          </a:p>
        </p:txBody>
      </p:sp>
    </p:spTree>
    <p:extLst>
      <p:ext uri="{BB962C8B-B14F-4D97-AF65-F5344CB8AC3E}">
        <p14:creationId xmlns:p14="http://schemas.microsoft.com/office/powerpoint/2010/main" val="3578701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2400" dirty="0"/>
              <a:t>But Morse had the virtue of ignorance and just assumed that problem was solved; he focused instead on </a:t>
            </a:r>
            <a:r>
              <a:rPr lang="en-US" sz="2400" dirty="0" err="1"/>
              <a:t>signalling</a:t>
            </a:r>
            <a:r>
              <a:rPr lang="en-US" sz="2400" dirty="0"/>
              <a:t>. His insight was to turn two possible states—on and off—into three possible states, idle, dot and dash, by introducing the element of time. This let him create a very simple and robust prototype that worked over short distances, but those physical problems quickly caught up with him on the long distances. However, he persevered, and by 1838 he had a working long-distance prototype; then the challenge was getting funding, because electrical telegraph inventors were lumped in the same category as perpetual-motion-machine inventors. After another six years, he received funding from the US Congress to run a line from Washington, DC to Baltimore. On May 24, 1844, this line was inaugurated by Morse transmitting the message WHAT HATH GOD WROUGHT.</a:t>
            </a:r>
          </a:p>
          <a:p>
            <a:pPr lvl="0">
              <a:defRPr sz="1800"/>
            </a:pPr>
            <a:r>
              <a:rPr lang="en-US" sz="2400" dirty="0"/>
              <a:t>.-- .... .- -   .... .- - ....   --. --- -..   .-- .-. --- ..- --. .... - </a:t>
            </a:r>
          </a:p>
          <a:p>
            <a:endParaRPr lang="en-US" dirty="0"/>
          </a:p>
        </p:txBody>
      </p:sp>
    </p:spTree>
    <p:extLst>
      <p:ext uri="{BB962C8B-B14F-4D97-AF65-F5344CB8AC3E}">
        <p14:creationId xmlns:p14="http://schemas.microsoft.com/office/powerpoint/2010/main" val="1055074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2400"/>
              <a:t>Metcalfe’s Law is credited to Robert Metcalfe, co-inventor of Ethernet and founder of 3Com. It states that the value of a network is proportional to the square of the connected nodes. The reason why is clear: If each connection has equal value, then in a network with </a:t>
            </a:r>
            <a:r>
              <a:rPr sz="2400" i="1"/>
              <a:t>n </a:t>
            </a:r>
            <a:r>
              <a:rPr sz="2400"/>
              <a:t>nodes, there are </a:t>
            </a:r>
            <a:r>
              <a:rPr sz="2400" i="1"/>
              <a:t>n </a:t>
            </a:r>
            <a:r>
              <a:rPr sz="2400"/>
              <a:t>x </a:t>
            </a:r>
            <a:r>
              <a:rPr sz="2400" i="1"/>
              <a:t>n-1</a:t>
            </a:r>
            <a:r>
              <a:rPr sz="2400"/>
              <a:t> separate connections. Now, this law is demonstrably wrong; I don’t want to get sidetracked onto that here. But it’s right in principle. And it was definitely right in 1844—that one 40-mile line from DC to Baltimore wasn’t worth much. It mostly got used to play chess. [Yes, that’s right, the primary users of the first electrical communications network were online gamers!] But investors saw the potential even if the public and Congress didn’t, and in 1845, the Magnetic Telegraph Company was formed.</a:t>
            </a:r>
          </a:p>
        </p:txBody>
      </p:sp>
    </p:spTree>
    <p:extLst>
      <p:ext uri="{BB962C8B-B14F-4D97-AF65-F5344CB8AC3E}">
        <p14:creationId xmlns:p14="http://schemas.microsoft.com/office/powerpoint/2010/main" val="58700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5" name="LeatherBookTypeEmbellishGld.pdf"/>
          <p:cNvPicPr/>
          <p:nvPr/>
        </p:nvPicPr>
        <p:blipFill>
          <a:blip r:embed="rId3">
            <a:extLst/>
          </a:blip>
          <a:stretch>
            <a:fillRect/>
          </a:stretch>
        </p:blipFill>
        <p:spPr>
          <a:xfrm>
            <a:off x="5753100" y="4775200"/>
            <a:ext cx="1956620" cy="304800"/>
          </a:xfrm>
          <a:prstGeom prst="rect">
            <a:avLst/>
          </a:prstGeom>
          <a:ln w="12700">
            <a:miter lim="400000"/>
          </a:ln>
        </p:spPr>
      </p:pic>
      <p:sp>
        <p:nvSpPr>
          <p:cNvPr id="6" name="Shape 6"/>
          <p:cNvSpPr>
            <a:spLocks noGrp="1"/>
          </p:cNvSpPr>
          <p:nvPr>
            <p:ph type="title"/>
          </p:nvPr>
        </p:nvSpPr>
        <p:spPr>
          <a:xfrm>
            <a:off x="825500" y="1879600"/>
            <a:ext cx="11836400" cy="2603500"/>
          </a:xfrm>
          <a:prstGeom prst="rect">
            <a:avLst/>
          </a:prstGeom>
          <a:effectLst>
            <a:outerShdw blurRad="25400" dist="38100" dir="2700000" rotWithShape="0">
              <a:srgbClr val="6D625D">
                <a:alpha val="90000"/>
              </a:srgbClr>
            </a:outerShdw>
          </a:effectLst>
        </p:spPr>
        <p:txBody>
          <a:bodyPr anchor="b"/>
          <a:lstStyle>
            <a:lvl1pPr>
              <a:defRPr sz="8000">
                <a:solidFill>
                  <a:srgbClr val="BEA56D"/>
                </a:solidFill>
                <a:effectLst>
                  <a:outerShdw blurRad="38100" dist="25400" dir="15900000" rotWithShape="0">
                    <a:srgbClr val="000000">
                      <a:alpha val="90000"/>
                    </a:srgbClr>
                  </a:outerShdw>
                </a:effectLst>
              </a:defRPr>
            </a:lvl1pPr>
          </a:lstStyle>
          <a:p>
            <a:pPr lvl="0">
              <a:defRPr sz="1800">
                <a:solidFill>
                  <a:srgbClr val="000000"/>
                </a:solidFill>
                <a:effectLst/>
              </a:defRPr>
            </a:pPr>
            <a:r>
              <a:rPr sz="8000">
                <a:solidFill>
                  <a:srgbClr val="BEA56D"/>
                </a:solidFill>
                <a:effectLst>
                  <a:outerShdw blurRad="38100" dist="25400" dir="15900000" rotWithShape="0">
                    <a:srgbClr val="000000">
                      <a:alpha val="90000"/>
                    </a:srgbClr>
                  </a:outerShdw>
                </a:effectLst>
              </a:rPr>
              <a:t>Title Text</a:t>
            </a:r>
          </a:p>
        </p:txBody>
      </p:sp>
      <p:sp>
        <p:nvSpPr>
          <p:cNvPr id="7" name="Shape 7"/>
          <p:cNvSpPr>
            <a:spLocks noGrp="1"/>
          </p:cNvSpPr>
          <p:nvPr>
            <p:ph type="body" idx="1"/>
          </p:nvPr>
        </p:nvSpPr>
        <p:spPr>
          <a:xfrm>
            <a:off x="825500" y="5346700"/>
            <a:ext cx="11836400" cy="18542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5200" i="1">
                <a:solidFill>
                  <a:srgbClr val="BEA56D"/>
                </a:solidFill>
                <a:effectLst>
                  <a:outerShdw blurRad="25400" dist="38100" dir="15900000" rotWithShape="0">
                    <a:srgbClr val="000000">
                      <a:alpha val="90000"/>
                    </a:srgbClr>
                  </a:outerShdw>
                </a:effectLst>
              </a:defRPr>
            </a:lvl1pPr>
            <a:lvl2pPr marL="0" indent="228600" algn="ctr">
              <a:spcBef>
                <a:spcPts val="0"/>
              </a:spcBef>
              <a:buSzTx/>
              <a:buNone/>
              <a:defRPr sz="5200" i="1">
                <a:solidFill>
                  <a:srgbClr val="BEA56D"/>
                </a:solidFill>
                <a:effectLst>
                  <a:outerShdw blurRad="25400" dist="38100" dir="15900000" rotWithShape="0">
                    <a:srgbClr val="000000">
                      <a:alpha val="90000"/>
                    </a:srgbClr>
                  </a:outerShdw>
                </a:effectLst>
              </a:defRPr>
            </a:lvl2pPr>
            <a:lvl3pPr marL="0" indent="457200" algn="ctr">
              <a:spcBef>
                <a:spcPts val="0"/>
              </a:spcBef>
              <a:buSzTx/>
              <a:buNone/>
              <a:defRPr sz="5200" i="1">
                <a:solidFill>
                  <a:srgbClr val="BEA56D"/>
                </a:solidFill>
                <a:effectLst>
                  <a:outerShdw blurRad="25400" dist="38100" dir="15900000" rotWithShape="0">
                    <a:srgbClr val="000000">
                      <a:alpha val="90000"/>
                    </a:srgbClr>
                  </a:outerShdw>
                </a:effectLst>
              </a:defRPr>
            </a:lvl3pPr>
            <a:lvl4pPr marL="0" indent="685800" algn="ctr">
              <a:spcBef>
                <a:spcPts val="0"/>
              </a:spcBef>
              <a:buSzTx/>
              <a:buNone/>
              <a:defRPr sz="5200" i="1">
                <a:solidFill>
                  <a:srgbClr val="BEA56D"/>
                </a:solidFill>
                <a:effectLst>
                  <a:outerShdw blurRad="25400" dist="38100" dir="15900000" rotWithShape="0">
                    <a:srgbClr val="000000">
                      <a:alpha val="90000"/>
                    </a:srgbClr>
                  </a:outerShdw>
                </a:effectLst>
              </a:defRPr>
            </a:lvl4pPr>
            <a:lvl5pPr marL="0" indent="914400" algn="ctr">
              <a:spcBef>
                <a:spcPts val="0"/>
              </a:spcBef>
              <a:buSzTx/>
              <a:buNone/>
              <a:defRPr sz="5200" i="1">
                <a:solidFill>
                  <a:srgbClr val="BEA56D"/>
                </a:solidFill>
                <a:effectLst>
                  <a:outerShdw blurRad="25400" dist="38100" dir="15900000" rotWithShape="0">
                    <a:srgbClr val="000000">
                      <a:alpha val="90000"/>
                    </a:srgbClr>
                  </a:outerShdw>
                </a:effectLst>
              </a:defRPr>
            </a:lvl5pPr>
          </a:lstStyle>
          <a:p>
            <a:pPr lvl="0">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One</a:t>
            </a:r>
          </a:p>
          <a:p>
            <a:pPr lvl="1">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Two</a:t>
            </a:r>
          </a:p>
          <a:p>
            <a:pPr lvl="2">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Three</a:t>
            </a:r>
          </a:p>
          <a:p>
            <a:pPr lvl="3">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Four</a:t>
            </a:r>
          </a:p>
          <a:p>
            <a:pPr lvl="4">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9" name="Shape 9"/>
          <p:cNvSpPr>
            <a:spLocks noGrp="1"/>
          </p:cNvSpPr>
          <p:nvPr>
            <p:ph type="title"/>
          </p:nvPr>
        </p:nvSpPr>
        <p:spPr>
          <a:xfrm>
            <a:off x="762000" y="7035800"/>
            <a:ext cx="11480800" cy="1346200"/>
          </a:xfrm>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10" name="Shape 10"/>
          <p:cNvSpPr>
            <a:spLocks noGrp="1"/>
          </p:cNvSpPr>
          <p:nvPr>
            <p:ph type="body" idx="1"/>
          </p:nvPr>
        </p:nvSpPr>
        <p:spPr>
          <a:xfrm>
            <a:off x="762000" y="8382000"/>
            <a:ext cx="11480800" cy="952500"/>
          </a:xfrm>
          <a:prstGeom prst="rect">
            <a:avLst/>
          </a:prstGeom>
        </p:spPr>
        <p:txBody>
          <a:bodyPr/>
          <a:lstStyle>
            <a:lvl1pPr marL="0" indent="0" algn="ctr">
              <a:spcBef>
                <a:spcPts val="0"/>
              </a:spcBef>
              <a:buSzTx/>
              <a:buNone/>
              <a:defRPr sz="3600" i="1"/>
            </a:lvl1pPr>
            <a:lvl2pPr marL="0" indent="228600" algn="ctr">
              <a:spcBef>
                <a:spcPts val="0"/>
              </a:spcBef>
              <a:buSzTx/>
              <a:buNone/>
              <a:defRPr sz="3600" i="1"/>
            </a:lvl2pPr>
            <a:lvl3pPr marL="0" indent="457200" algn="ctr">
              <a:spcBef>
                <a:spcPts val="0"/>
              </a:spcBef>
              <a:buSzTx/>
              <a:buNone/>
              <a:defRPr sz="3600" i="1"/>
            </a:lvl3pPr>
            <a:lvl4pPr marL="0" indent="685800" algn="ctr">
              <a:spcBef>
                <a:spcPts val="0"/>
              </a:spcBef>
              <a:buSzTx/>
              <a:buNone/>
              <a:defRPr sz="3600" i="1"/>
            </a:lvl4pPr>
            <a:lvl5pPr marL="0" indent="914400" algn="ctr">
              <a:spcBef>
                <a:spcPts val="0"/>
              </a:spcBef>
              <a:buSzTx/>
              <a:buNone/>
              <a:defRPr sz="3600" i="1"/>
            </a:lvl5pPr>
          </a:lstStyle>
          <a:p>
            <a:pPr lvl="0">
              <a:defRPr sz="1800" i="0">
                <a:solidFill>
                  <a:srgbClr val="000000"/>
                </a:solidFill>
              </a:defRPr>
            </a:pPr>
            <a:r>
              <a:rPr sz="3600" i="1">
                <a:solidFill>
                  <a:srgbClr val="6C6963"/>
                </a:solidFill>
              </a:rPr>
              <a:t>Body Level One</a:t>
            </a:r>
          </a:p>
          <a:p>
            <a:pPr lvl="1">
              <a:defRPr sz="1800" i="0">
                <a:solidFill>
                  <a:srgbClr val="000000"/>
                </a:solidFill>
              </a:defRPr>
            </a:pPr>
            <a:r>
              <a:rPr sz="3600" i="1">
                <a:solidFill>
                  <a:srgbClr val="6C6963"/>
                </a:solidFill>
              </a:rPr>
              <a:t>Body Level Two</a:t>
            </a:r>
          </a:p>
          <a:p>
            <a:pPr lvl="2">
              <a:defRPr sz="1800" i="0">
                <a:solidFill>
                  <a:srgbClr val="000000"/>
                </a:solidFill>
              </a:defRPr>
            </a:pPr>
            <a:r>
              <a:rPr sz="3600" i="1">
                <a:solidFill>
                  <a:srgbClr val="6C6963"/>
                </a:solidFill>
              </a:rPr>
              <a:t>Body Level Three</a:t>
            </a:r>
          </a:p>
          <a:p>
            <a:pPr lvl="3">
              <a:defRPr sz="1800" i="0">
                <a:solidFill>
                  <a:srgbClr val="000000"/>
                </a:solidFill>
              </a:defRPr>
            </a:pPr>
            <a:r>
              <a:rPr sz="3600" i="1">
                <a:solidFill>
                  <a:srgbClr val="6C6963"/>
                </a:solidFill>
              </a:rPr>
              <a:t>Body Level Four</a:t>
            </a:r>
          </a:p>
          <a:p>
            <a:pPr lvl="4">
              <a:defRPr sz="1800" i="0">
                <a:solidFill>
                  <a:srgbClr val="000000"/>
                </a:solidFill>
              </a:defRPr>
            </a:pPr>
            <a:r>
              <a:rPr sz="3600" i="1">
                <a:solidFill>
                  <a:srgbClr val="6C6963"/>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2" name="Shape 12"/>
          <p:cNvSpPr>
            <a:spLocks noGrp="1"/>
          </p:cNvSpPr>
          <p:nvPr>
            <p:ph type="title"/>
          </p:nvPr>
        </p:nvSpPr>
        <p:spPr>
          <a:xfrm>
            <a:off x="762000" y="3606800"/>
            <a:ext cx="11480800" cy="2540000"/>
          </a:xfrm>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14" name="LeatherBookTypeEmbellishGry.pdf"/>
          <p:cNvPicPr/>
          <p:nvPr/>
        </p:nvPicPr>
        <p:blipFill>
          <a:blip r:embed="rId2">
            <a:extLst/>
          </a:blip>
          <a:stretch>
            <a:fillRect/>
          </a:stretch>
        </p:blipFill>
        <p:spPr>
          <a:xfrm>
            <a:off x="2696906" y="5083509"/>
            <a:ext cx="1956621" cy="304801"/>
          </a:xfrm>
          <a:prstGeom prst="rect">
            <a:avLst/>
          </a:prstGeom>
          <a:ln w="12700">
            <a:miter lim="400000"/>
          </a:ln>
        </p:spPr>
      </p:pic>
      <p:sp>
        <p:nvSpPr>
          <p:cNvPr id="15" name="Shape 15"/>
          <p:cNvSpPr>
            <a:spLocks noGrp="1"/>
          </p:cNvSpPr>
          <p:nvPr>
            <p:ph type="title"/>
          </p:nvPr>
        </p:nvSpPr>
        <p:spPr>
          <a:xfrm>
            <a:off x="431800" y="1600200"/>
            <a:ext cx="6477000" cy="3175000"/>
          </a:xfrm>
          <a:prstGeom prst="rect">
            <a:avLst/>
          </a:prstGeom>
        </p:spPr>
        <p:txBody>
          <a:bodyPr anchor="b"/>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16" name="Shape 16"/>
          <p:cNvSpPr>
            <a:spLocks noGrp="1"/>
          </p:cNvSpPr>
          <p:nvPr>
            <p:ph type="body" idx="1"/>
          </p:nvPr>
        </p:nvSpPr>
        <p:spPr>
          <a:xfrm>
            <a:off x="431800" y="5715000"/>
            <a:ext cx="6464300" cy="2679700"/>
          </a:xfrm>
          <a:prstGeom prst="rect">
            <a:avLst/>
          </a:prstGeom>
        </p:spPr>
        <p:txBody>
          <a:bodyPr anchor="t"/>
          <a:lstStyle>
            <a:lvl1pPr marL="0" indent="0" algn="ctr">
              <a:spcBef>
                <a:spcPts val="0"/>
              </a:spcBef>
              <a:buSzTx/>
              <a:buNone/>
              <a:defRPr sz="3600" i="1"/>
            </a:lvl1pPr>
            <a:lvl2pPr marL="0" indent="228600" algn="ctr">
              <a:spcBef>
                <a:spcPts val="0"/>
              </a:spcBef>
              <a:buSzTx/>
              <a:buNone/>
              <a:defRPr sz="3600" i="1"/>
            </a:lvl2pPr>
            <a:lvl3pPr marL="0" indent="457200" algn="ctr">
              <a:spcBef>
                <a:spcPts val="0"/>
              </a:spcBef>
              <a:buSzTx/>
              <a:buNone/>
              <a:defRPr sz="3600" i="1"/>
            </a:lvl3pPr>
            <a:lvl4pPr marL="0" indent="685800" algn="ctr">
              <a:spcBef>
                <a:spcPts val="0"/>
              </a:spcBef>
              <a:buSzTx/>
              <a:buNone/>
              <a:defRPr sz="3600" i="1"/>
            </a:lvl4pPr>
            <a:lvl5pPr marL="0" indent="914400" algn="ctr">
              <a:spcBef>
                <a:spcPts val="0"/>
              </a:spcBef>
              <a:buSzTx/>
              <a:buNone/>
              <a:defRPr sz="3600" i="1"/>
            </a:lvl5pPr>
          </a:lstStyle>
          <a:p>
            <a:pPr lvl="0">
              <a:defRPr sz="1800" i="0">
                <a:solidFill>
                  <a:srgbClr val="000000"/>
                </a:solidFill>
              </a:defRPr>
            </a:pPr>
            <a:r>
              <a:rPr sz="3600" i="1">
                <a:solidFill>
                  <a:srgbClr val="6C6963"/>
                </a:solidFill>
              </a:rPr>
              <a:t>Body Level One</a:t>
            </a:r>
          </a:p>
          <a:p>
            <a:pPr lvl="1">
              <a:defRPr sz="1800" i="0">
                <a:solidFill>
                  <a:srgbClr val="000000"/>
                </a:solidFill>
              </a:defRPr>
            </a:pPr>
            <a:r>
              <a:rPr sz="3600" i="1">
                <a:solidFill>
                  <a:srgbClr val="6C6963"/>
                </a:solidFill>
              </a:rPr>
              <a:t>Body Level Two</a:t>
            </a:r>
          </a:p>
          <a:p>
            <a:pPr lvl="2">
              <a:defRPr sz="1800" i="0">
                <a:solidFill>
                  <a:srgbClr val="000000"/>
                </a:solidFill>
              </a:defRPr>
            </a:pPr>
            <a:r>
              <a:rPr sz="3600" i="1">
                <a:solidFill>
                  <a:srgbClr val="6C6963"/>
                </a:solidFill>
              </a:rPr>
              <a:t>Body Level Three</a:t>
            </a:r>
          </a:p>
          <a:p>
            <a:pPr lvl="3">
              <a:defRPr sz="1800" i="0">
                <a:solidFill>
                  <a:srgbClr val="000000"/>
                </a:solidFill>
              </a:defRPr>
            </a:pPr>
            <a:r>
              <a:rPr sz="3600" i="1">
                <a:solidFill>
                  <a:srgbClr val="6C6963"/>
                </a:solidFill>
              </a:rPr>
              <a:t>Body Level Four</a:t>
            </a:r>
          </a:p>
          <a:p>
            <a:pPr lvl="4">
              <a:defRPr sz="1800" i="0">
                <a:solidFill>
                  <a:srgbClr val="000000"/>
                </a:solidFill>
              </a:defRPr>
            </a:pPr>
            <a:r>
              <a:rPr sz="3600" i="1">
                <a:solidFill>
                  <a:srgbClr val="6C6963"/>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21" name="Shape 21"/>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4200">
                <a:solidFill>
                  <a:srgbClr val="6C6963"/>
                </a:solidFill>
              </a:rPr>
              <a:t>Body Level One</a:t>
            </a:r>
          </a:p>
          <a:p>
            <a:pPr lvl="1">
              <a:defRPr sz="1800">
                <a:solidFill>
                  <a:srgbClr val="000000"/>
                </a:solidFill>
              </a:defRPr>
            </a:pPr>
            <a:r>
              <a:rPr sz="4200">
                <a:solidFill>
                  <a:srgbClr val="6C6963"/>
                </a:solidFill>
              </a:rPr>
              <a:t>Body Level Two</a:t>
            </a:r>
          </a:p>
          <a:p>
            <a:pPr lvl="2">
              <a:defRPr sz="1800">
                <a:solidFill>
                  <a:srgbClr val="000000"/>
                </a:solidFill>
              </a:defRPr>
            </a:pPr>
            <a:r>
              <a:rPr sz="4200">
                <a:solidFill>
                  <a:srgbClr val="6C6963"/>
                </a:solidFill>
              </a:rPr>
              <a:t>Body Level Three</a:t>
            </a:r>
          </a:p>
          <a:p>
            <a:pPr lvl="3">
              <a:defRPr sz="1800">
                <a:solidFill>
                  <a:srgbClr val="000000"/>
                </a:solidFill>
              </a:defRPr>
            </a:pPr>
            <a:r>
              <a:rPr sz="4200">
                <a:solidFill>
                  <a:srgbClr val="6C6963"/>
                </a:solidFill>
              </a:rPr>
              <a:t>Body Level Four</a:t>
            </a:r>
          </a:p>
          <a:p>
            <a:pPr lvl="4">
              <a:defRPr sz="1800">
                <a:solidFill>
                  <a:srgbClr val="000000"/>
                </a:solidFill>
              </a:defRPr>
            </a:pPr>
            <a:r>
              <a:rPr sz="4200">
                <a:solidFill>
                  <a:srgbClr val="6C6963"/>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24" name="Shape 24"/>
          <p:cNvSpPr>
            <a:spLocks noGrp="1"/>
          </p:cNvSpPr>
          <p:nvPr>
            <p:ph type="body" idx="1"/>
          </p:nvPr>
        </p:nvSpPr>
        <p:spPr>
          <a:xfrm>
            <a:off x="762000" y="2362200"/>
            <a:ext cx="5334000" cy="6413500"/>
          </a:xfrm>
          <a:prstGeom prst="rect">
            <a:avLst/>
          </a:prstGeom>
        </p:spPr>
        <p:txBody>
          <a:bodyPr/>
          <a:lstStyle>
            <a:lvl1pPr marL="406400" indent="-406400">
              <a:spcBef>
                <a:spcPts val="4000"/>
              </a:spcBef>
              <a:buBlip>
                <a:blip r:embed="rId2"/>
              </a:buBlip>
              <a:defRPr sz="3200"/>
            </a:lvl1pPr>
            <a:lvl2pPr marL="812800" indent="-406400">
              <a:spcBef>
                <a:spcPts val="4000"/>
              </a:spcBef>
              <a:buBlip>
                <a:blip r:embed="rId2"/>
              </a:buBlip>
              <a:defRPr sz="3200"/>
            </a:lvl2pPr>
            <a:lvl3pPr marL="1219200" indent="-406400">
              <a:spcBef>
                <a:spcPts val="4000"/>
              </a:spcBef>
              <a:buBlip>
                <a:blip r:embed="rId2"/>
              </a:buBlip>
              <a:defRPr sz="3200"/>
            </a:lvl3pPr>
            <a:lvl4pPr marL="1625600" indent="-406400">
              <a:spcBef>
                <a:spcPts val="4000"/>
              </a:spcBef>
              <a:buBlip>
                <a:blip r:embed="rId2"/>
              </a:buBlip>
              <a:defRPr sz="3200"/>
            </a:lvl4pPr>
            <a:lvl5pPr marL="2032000" indent="-406400">
              <a:spcBef>
                <a:spcPts val="4000"/>
              </a:spcBef>
              <a:buBlip>
                <a:blip r:embed="rId2"/>
              </a:buBlip>
              <a:defRPr sz="3200"/>
            </a:lvl5pPr>
          </a:lstStyle>
          <a:p>
            <a:pPr lvl="0">
              <a:defRPr sz="1800">
                <a:solidFill>
                  <a:srgbClr val="000000"/>
                </a:solidFill>
              </a:defRPr>
            </a:pPr>
            <a:r>
              <a:rPr sz="3200">
                <a:solidFill>
                  <a:srgbClr val="6C6963"/>
                </a:solidFill>
              </a:rPr>
              <a:t>Body Level One</a:t>
            </a:r>
          </a:p>
          <a:p>
            <a:pPr lvl="1">
              <a:defRPr sz="1800">
                <a:solidFill>
                  <a:srgbClr val="000000"/>
                </a:solidFill>
              </a:defRPr>
            </a:pPr>
            <a:r>
              <a:rPr sz="3200">
                <a:solidFill>
                  <a:srgbClr val="6C6963"/>
                </a:solidFill>
              </a:rPr>
              <a:t>Body Level Two</a:t>
            </a:r>
          </a:p>
          <a:p>
            <a:pPr lvl="2">
              <a:defRPr sz="1800">
                <a:solidFill>
                  <a:srgbClr val="000000"/>
                </a:solidFill>
              </a:defRPr>
            </a:pPr>
            <a:r>
              <a:rPr sz="3200">
                <a:solidFill>
                  <a:srgbClr val="6C6963"/>
                </a:solidFill>
              </a:rPr>
              <a:t>Body Level Three</a:t>
            </a:r>
          </a:p>
          <a:p>
            <a:pPr lvl="3">
              <a:defRPr sz="1800">
                <a:solidFill>
                  <a:srgbClr val="000000"/>
                </a:solidFill>
              </a:defRPr>
            </a:pPr>
            <a:r>
              <a:rPr sz="3200">
                <a:solidFill>
                  <a:srgbClr val="6C6963"/>
                </a:solidFill>
              </a:rPr>
              <a:t>Body Level Four</a:t>
            </a:r>
          </a:p>
          <a:p>
            <a:pPr lvl="4">
              <a:defRPr sz="1800">
                <a:solidFill>
                  <a:srgbClr val="000000"/>
                </a:solidFill>
              </a:defRPr>
            </a:pPr>
            <a:r>
              <a:rPr sz="3200">
                <a:solidFill>
                  <a:srgbClr val="6C6963"/>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6" name="Shape 26"/>
          <p:cNvSpPr>
            <a:spLocks noGrp="1"/>
          </p:cNvSpPr>
          <p:nvPr>
            <p:ph type="body" idx="1"/>
          </p:nvPr>
        </p:nvSpPr>
        <p:spPr>
          <a:xfrm>
            <a:off x="762000" y="723900"/>
            <a:ext cx="11480800" cy="8293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4200">
                <a:solidFill>
                  <a:srgbClr val="6C6963"/>
                </a:solidFill>
              </a:rPr>
              <a:t>Body Level One</a:t>
            </a:r>
          </a:p>
          <a:p>
            <a:pPr lvl="1">
              <a:defRPr sz="1800">
                <a:solidFill>
                  <a:srgbClr val="000000"/>
                </a:solidFill>
              </a:defRPr>
            </a:pPr>
            <a:r>
              <a:rPr sz="4200">
                <a:solidFill>
                  <a:srgbClr val="6C6963"/>
                </a:solidFill>
              </a:rPr>
              <a:t>Body Level Two</a:t>
            </a:r>
          </a:p>
          <a:p>
            <a:pPr lvl="2">
              <a:defRPr sz="1800">
                <a:solidFill>
                  <a:srgbClr val="000000"/>
                </a:solidFill>
              </a:defRPr>
            </a:pPr>
            <a:r>
              <a:rPr sz="4200">
                <a:solidFill>
                  <a:srgbClr val="6C6963"/>
                </a:solidFill>
              </a:rPr>
              <a:t>Body Level Three</a:t>
            </a:r>
          </a:p>
          <a:p>
            <a:pPr lvl="3">
              <a:defRPr sz="1800">
                <a:solidFill>
                  <a:srgbClr val="000000"/>
                </a:solidFill>
              </a:defRPr>
            </a:pPr>
            <a:r>
              <a:rPr sz="4200">
                <a:solidFill>
                  <a:srgbClr val="6C6963"/>
                </a:solidFill>
              </a:rPr>
              <a:t>Body Level Four</a:t>
            </a:r>
          </a:p>
          <a:p>
            <a:pPr lvl="4">
              <a:defRPr sz="1800">
                <a:solidFill>
                  <a:srgbClr val="000000"/>
                </a:solidFill>
              </a:defRPr>
            </a:pPr>
            <a:r>
              <a:rPr sz="4200">
                <a:solidFill>
                  <a:srgbClr val="6C6963"/>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62000" y="381000"/>
            <a:ext cx="11480800" cy="1524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Title Text</a:t>
            </a:r>
          </a:p>
        </p:txBody>
      </p:sp>
      <p:sp>
        <p:nvSpPr>
          <p:cNvPr id="3" name="Shape 3"/>
          <p:cNvSpPr>
            <a:spLocks noGrp="1"/>
          </p:cNvSpPr>
          <p:nvPr>
            <p:ph type="body" idx="1"/>
          </p:nvPr>
        </p:nvSpPr>
        <p:spPr>
          <a:xfrm>
            <a:off x="762000" y="2768600"/>
            <a:ext cx="11480800" cy="5715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pPr lvl="0">
              <a:defRPr sz="1800">
                <a:solidFill>
                  <a:srgbClr val="000000"/>
                </a:solidFill>
              </a:defRPr>
            </a:pPr>
            <a:r>
              <a:rPr sz="4200">
                <a:solidFill>
                  <a:srgbClr val="6C6963"/>
                </a:solidFill>
              </a:rPr>
              <a:t>Body Level One</a:t>
            </a:r>
          </a:p>
          <a:p>
            <a:pPr lvl="1">
              <a:defRPr sz="1800">
                <a:solidFill>
                  <a:srgbClr val="000000"/>
                </a:solidFill>
              </a:defRPr>
            </a:pPr>
            <a:r>
              <a:rPr sz="4200">
                <a:solidFill>
                  <a:srgbClr val="6C6963"/>
                </a:solidFill>
              </a:rPr>
              <a:t>Body Level Two</a:t>
            </a:r>
          </a:p>
          <a:p>
            <a:pPr lvl="2">
              <a:defRPr sz="1800">
                <a:solidFill>
                  <a:srgbClr val="000000"/>
                </a:solidFill>
              </a:defRPr>
            </a:pPr>
            <a:r>
              <a:rPr sz="4200">
                <a:solidFill>
                  <a:srgbClr val="6C6963"/>
                </a:solidFill>
              </a:rPr>
              <a:t>Body Level Three</a:t>
            </a:r>
          </a:p>
          <a:p>
            <a:pPr lvl="3">
              <a:defRPr sz="1800">
                <a:solidFill>
                  <a:srgbClr val="000000"/>
                </a:solidFill>
              </a:defRPr>
            </a:pPr>
            <a:r>
              <a:rPr sz="4200">
                <a:solidFill>
                  <a:srgbClr val="6C6963"/>
                </a:solidFill>
              </a:rPr>
              <a:t>Body Level Four</a:t>
            </a:r>
          </a:p>
          <a:p>
            <a:pPr lvl="4">
              <a:defRPr sz="1800">
                <a:solidFill>
                  <a:srgbClr val="000000"/>
                </a:solidFill>
              </a:defRPr>
            </a:pPr>
            <a:r>
              <a:rPr sz="4200">
                <a:solidFill>
                  <a:srgbClr val="6C6963"/>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1pPr>
      <a:lvl2pPr indent="2286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2pPr>
      <a:lvl3pPr indent="4572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3pPr>
      <a:lvl4pPr indent="6858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4pPr>
      <a:lvl5pPr indent="9144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5pPr>
      <a:lvl6pPr indent="11430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6pPr>
      <a:lvl7pPr indent="13716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7pPr>
      <a:lvl8pPr indent="16002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8pPr>
      <a:lvl9pPr indent="1828800" algn="ctr" defTabSz="584200">
        <a:defRPr sz="7400">
          <a:solidFill>
            <a:srgbClr val="6C6963"/>
          </a:solidFill>
          <a:effectLst>
            <a:outerShdw blurRad="25400" dist="25400" dir="15900000" rotWithShape="0">
              <a:srgbClr val="595650">
                <a:alpha val="33000"/>
              </a:srgbClr>
            </a:outerShdw>
          </a:effectLst>
          <a:latin typeface="+mn-lt"/>
          <a:ea typeface="+mn-ea"/>
          <a:cs typeface="+mn-cs"/>
          <a:sym typeface="Baskerville"/>
        </a:defRPr>
      </a:lvl9pPr>
    </p:titleStyle>
    <p:bodyStyle>
      <a:lvl1pPr marL="533400" indent="-533400" defTabSz="584200">
        <a:spcBef>
          <a:spcPts val="4200"/>
        </a:spcBef>
        <a:buSzPct val="30000"/>
        <a:buBlip>
          <a:blip r:embed="rId15"/>
        </a:buBlip>
        <a:defRPr sz="4200">
          <a:solidFill>
            <a:srgbClr val="6C6963"/>
          </a:solidFill>
          <a:latin typeface="+mn-lt"/>
          <a:ea typeface="+mn-ea"/>
          <a:cs typeface="+mn-cs"/>
          <a:sym typeface="Baskerville"/>
        </a:defRPr>
      </a:lvl1pPr>
      <a:lvl2pPr marL="1066800" indent="-533400" defTabSz="584200">
        <a:spcBef>
          <a:spcPts val="4200"/>
        </a:spcBef>
        <a:buSzPct val="30000"/>
        <a:buBlip>
          <a:blip r:embed="rId15"/>
        </a:buBlip>
        <a:defRPr sz="4200">
          <a:solidFill>
            <a:srgbClr val="6C6963"/>
          </a:solidFill>
          <a:latin typeface="+mn-lt"/>
          <a:ea typeface="+mn-ea"/>
          <a:cs typeface="+mn-cs"/>
          <a:sym typeface="Baskerville"/>
        </a:defRPr>
      </a:lvl2pPr>
      <a:lvl3pPr marL="1600200" indent="-533400" defTabSz="584200">
        <a:spcBef>
          <a:spcPts val="4200"/>
        </a:spcBef>
        <a:buSzPct val="30000"/>
        <a:buBlip>
          <a:blip r:embed="rId15"/>
        </a:buBlip>
        <a:defRPr sz="4200">
          <a:solidFill>
            <a:srgbClr val="6C6963"/>
          </a:solidFill>
          <a:latin typeface="+mn-lt"/>
          <a:ea typeface="+mn-ea"/>
          <a:cs typeface="+mn-cs"/>
          <a:sym typeface="Baskerville"/>
        </a:defRPr>
      </a:lvl3pPr>
      <a:lvl4pPr marL="2133600" indent="-533400" defTabSz="584200">
        <a:spcBef>
          <a:spcPts val="4200"/>
        </a:spcBef>
        <a:buSzPct val="30000"/>
        <a:buBlip>
          <a:blip r:embed="rId15"/>
        </a:buBlip>
        <a:defRPr sz="4200">
          <a:solidFill>
            <a:srgbClr val="6C6963"/>
          </a:solidFill>
          <a:latin typeface="+mn-lt"/>
          <a:ea typeface="+mn-ea"/>
          <a:cs typeface="+mn-cs"/>
          <a:sym typeface="Baskerville"/>
        </a:defRPr>
      </a:lvl4pPr>
      <a:lvl5pPr marL="2667000" indent="-533400" defTabSz="584200">
        <a:spcBef>
          <a:spcPts val="4200"/>
        </a:spcBef>
        <a:buSzPct val="30000"/>
        <a:buBlip>
          <a:blip r:embed="rId15"/>
        </a:buBlip>
        <a:defRPr sz="4200">
          <a:solidFill>
            <a:srgbClr val="6C6963"/>
          </a:solidFill>
          <a:latin typeface="+mn-lt"/>
          <a:ea typeface="+mn-ea"/>
          <a:cs typeface="+mn-cs"/>
          <a:sym typeface="Baskerville"/>
        </a:defRPr>
      </a:lvl5pPr>
      <a:lvl6pPr marL="3200400" indent="-533400" defTabSz="584200">
        <a:spcBef>
          <a:spcPts val="4200"/>
        </a:spcBef>
        <a:buSzPct val="30000"/>
        <a:buBlip>
          <a:blip r:embed="rId15"/>
        </a:buBlip>
        <a:defRPr sz="4200">
          <a:solidFill>
            <a:srgbClr val="6C6963"/>
          </a:solidFill>
          <a:latin typeface="+mn-lt"/>
          <a:ea typeface="+mn-ea"/>
          <a:cs typeface="+mn-cs"/>
          <a:sym typeface="Baskerville"/>
        </a:defRPr>
      </a:lvl6pPr>
      <a:lvl7pPr marL="3733800" indent="-533400" defTabSz="584200">
        <a:spcBef>
          <a:spcPts val="4200"/>
        </a:spcBef>
        <a:buSzPct val="30000"/>
        <a:buBlip>
          <a:blip r:embed="rId15"/>
        </a:buBlip>
        <a:defRPr sz="4200">
          <a:solidFill>
            <a:srgbClr val="6C6963"/>
          </a:solidFill>
          <a:latin typeface="+mn-lt"/>
          <a:ea typeface="+mn-ea"/>
          <a:cs typeface="+mn-cs"/>
          <a:sym typeface="Baskerville"/>
        </a:defRPr>
      </a:lvl7pPr>
      <a:lvl8pPr marL="4267200" indent="-533400" defTabSz="584200">
        <a:spcBef>
          <a:spcPts val="4200"/>
        </a:spcBef>
        <a:buSzPct val="30000"/>
        <a:buBlip>
          <a:blip r:embed="rId15"/>
        </a:buBlip>
        <a:defRPr sz="4200">
          <a:solidFill>
            <a:srgbClr val="6C6963"/>
          </a:solidFill>
          <a:latin typeface="+mn-lt"/>
          <a:ea typeface="+mn-ea"/>
          <a:cs typeface="+mn-cs"/>
          <a:sym typeface="Baskerville"/>
        </a:defRPr>
      </a:lvl8pPr>
      <a:lvl9pPr marL="4800600" indent="-533400" defTabSz="584200">
        <a:spcBef>
          <a:spcPts val="4200"/>
        </a:spcBef>
        <a:buSzPct val="30000"/>
        <a:buBlip>
          <a:blip r:embed="rId15"/>
        </a:buBlip>
        <a:defRPr sz="4200">
          <a:solidFill>
            <a:srgbClr val="6C6963"/>
          </a:solidFill>
          <a:latin typeface="+mn-lt"/>
          <a:ea typeface="+mn-ea"/>
          <a:cs typeface="+mn-cs"/>
          <a:sym typeface="Baskerville"/>
        </a:defRPr>
      </a:lvl9pPr>
    </p:bodyStyle>
    <p:otherStyle>
      <a:lvl1pPr algn="ctr" defTabSz="584200">
        <a:defRPr>
          <a:solidFill>
            <a:schemeClr val="tx1"/>
          </a:solidFill>
          <a:latin typeface="+mn-lt"/>
          <a:ea typeface="+mn-ea"/>
          <a:cs typeface="+mn-cs"/>
          <a:sym typeface="Baskerville"/>
        </a:defRPr>
      </a:lvl1pPr>
      <a:lvl2pPr indent="228600" algn="ctr" defTabSz="584200">
        <a:defRPr>
          <a:solidFill>
            <a:schemeClr val="tx1"/>
          </a:solidFill>
          <a:latin typeface="+mn-lt"/>
          <a:ea typeface="+mn-ea"/>
          <a:cs typeface="+mn-cs"/>
          <a:sym typeface="Baskerville"/>
        </a:defRPr>
      </a:lvl2pPr>
      <a:lvl3pPr indent="457200" algn="ctr" defTabSz="584200">
        <a:defRPr>
          <a:solidFill>
            <a:schemeClr val="tx1"/>
          </a:solidFill>
          <a:latin typeface="+mn-lt"/>
          <a:ea typeface="+mn-ea"/>
          <a:cs typeface="+mn-cs"/>
          <a:sym typeface="Baskerville"/>
        </a:defRPr>
      </a:lvl3pPr>
      <a:lvl4pPr indent="685800" algn="ctr" defTabSz="584200">
        <a:defRPr>
          <a:solidFill>
            <a:schemeClr val="tx1"/>
          </a:solidFill>
          <a:latin typeface="+mn-lt"/>
          <a:ea typeface="+mn-ea"/>
          <a:cs typeface="+mn-cs"/>
          <a:sym typeface="Baskerville"/>
        </a:defRPr>
      </a:lvl4pPr>
      <a:lvl5pPr indent="914400" algn="ctr" defTabSz="584200">
        <a:defRPr>
          <a:solidFill>
            <a:schemeClr val="tx1"/>
          </a:solidFill>
          <a:latin typeface="+mn-lt"/>
          <a:ea typeface="+mn-ea"/>
          <a:cs typeface="+mn-cs"/>
          <a:sym typeface="Baskerville"/>
        </a:defRPr>
      </a:lvl5pPr>
      <a:lvl6pPr indent="1143000" algn="ctr" defTabSz="584200">
        <a:defRPr>
          <a:solidFill>
            <a:schemeClr val="tx1"/>
          </a:solidFill>
          <a:latin typeface="+mn-lt"/>
          <a:ea typeface="+mn-ea"/>
          <a:cs typeface="+mn-cs"/>
          <a:sym typeface="Baskerville"/>
        </a:defRPr>
      </a:lvl6pPr>
      <a:lvl7pPr indent="1371600" algn="ctr" defTabSz="584200">
        <a:defRPr>
          <a:solidFill>
            <a:schemeClr val="tx1"/>
          </a:solidFill>
          <a:latin typeface="+mn-lt"/>
          <a:ea typeface="+mn-ea"/>
          <a:cs typeface="+mn-cs"/>
          <a:sym typeface="Baskerville"/>
        </a:defRPr>
      </a:lvl7pPr>
      <a:lvl8pPr indent="1600200" algn="ctr" defTabSz="584200">
        <a:defRPr>
          <a:solidFill>
            <a:schemeClr val="tx1"/>
          </a:solidFill>
          <a:latin typeface="+mn-lt"/>
          <a:ea typeface="+mn-ea"/>
          <a:cs typeface="+mn-cs"/>
          <a:sym typeface="Baskerville"/>
        </a:defRPr>
      </a:lvl8pPr>
      <a:lvl9pPr indent="1828800" algn="ctr" defTabSz="584200">
        <a:defRPr>
          <a:solidFill>
            <a:schemeClr val="tx1"/>
          </a:solidFill>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3604999084_abe6ebba70_b.jpg"/>
          <p:cNvPicPr/>
          <p:nvPr/>
        </p:nvPicPr>
        <p:blipFill>
          <a:blip r:embed="rId3">
            <a:extLst/>
          </a:blip>
          <a:srcRect t="21875" b="21875"/>
          <a:stretch>
            <a:fillRect/>
          </a:stretch>
        </p:blipFill>
        <p:spPr>
          <a:xfrm>
            <a:off x="0" y="0"/>
            <a:ext cx="13004800" cy="9753600"/>
          </a:xfrm>
          <a:prstGeom prst="rect">
            <a:avLst/>
          </a:prstGeom>
          <a:ln w="12700">
            <a:miter lim="400000"/>
          </a:ln>
        </p:spPr>
      </p:pic>
      <p:sp>
        <p:nvSpPr>
          <p:cNvPr id="35" name="Shape 35"/>
          <p:cNvSpPr/>
          <p:nvPr/>
        </p:nvSpPr>
        <p:spPr>
          <a:xfrm>
            <a:off x="470383" y="2654298"/>
            <a:ext cx="12064034" cy="444500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defRPr sz="4000">
                <a:solidFill>
                  <a:srgbClr val="FFF200"/>
                </a:solidFill>
                <a:effectLst>
                  <a:outerShdw blurRad="190500" dir="18900000" rotWithShape="0">
                    <a:srgbClr val="000000"/>
                  </a:outerShdw>
                </a:effectLst>
                <a:latin typeface="Optima"/>
                <a:ea typeface="Optima"/>
                <a:cs typeface="Optima"/>
                <a:sym typeface="Optima"/>
              </a:defRPr>
            </a:lvl1pPr>
          </a:lstStyle>
          <a:p>
            <a:pPr lvl="0">
              <a:defRPr sz="1800">
                <a:solidFill>
                  <a:srgbClr val="000000"/>
                </a:solidFill>
                <a:effectLst/>
              </a:defRPr>
            </a:pPr>
            <a:r>
              <a:rPr sz="4000">
                <a:solidFill>
                  <a:srgbClr val="FFF200"/>
                </a:solidFill>
                <a:effectLst>
                  <a:outerShdw blurRad="190500" dir="18900000" rotWithShape="0">
                    <a:srgbClr val="000000"/>
                  </a:outerShdw>
                </a:effectLst>
              </a:rPr>
              <a:t>“Every phase of the mental activity of the country is more or less represented in this great system. The fluctuations in the markets; the price of stocks; bargains offered and bargains closed; sermons, lectures and political speeches; fires, sickness and death; weather reports; the congratulations of friends – every thing has its turn in passing the wires.”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p:nvPr/>
        </p:nvSpPr>
        <p:spPr>
          <a:xfrm>
            <a:off x="1110084" y="-515516"/>
            <a:ext cx="10784632" cy="10784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A55A01"/>
              </a:gs>
              <a:gs pos="100000">
                <a:srgbClr val="603200"/>
              </a:gs>
            </a:gsLst>
            <a:lin ang="5400000"/>
          </a:gra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3200">
                <a:solidFill>
                  <a:srgbClr val="F2EBDB"/>
                </a:solidFill>
              </a:defRPr>
            </a:lvl1pPr>
          </a:lstStyle>
          <a:p>
            <a:pPr lvl="0">
              <a:defRPr sz="1800">
                <a:solidFill>
                  <a:srgbClr val="000000"/>
                </a:solidFill>
              </a:defRPr>
            </a:pPr>
            <a:r>
              <a:rPr sz="3200">
                <a:solidFill>
                  <a:srgbClr val="F2EBDB"/>
                </a:solidFill>
              </a:rPr>
              <a:t>1852</a:t>
            </a:r>
          </a:p>
        </p:txBody>
      </p:sp>
      <p:sp>
        <p:nvSpPr>
          <p:cNvPr id="70" name="Shape 70"/>
          <p:cNvSpPr/>
          <p:nvPr/>
        </p:nvSpPr>
        <p:spPr>
          <a:xfrm>
            <a:off x="1124459" y="1007854"/>
            <a:ext cx="7737891" cy="7737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12700">
            <a:miter lim="400000"/>
          </a:ln>
          <a:effectLst>
            <a:outerShdw blurRad="50800" dist="12700" rotWithShape="0">
              <a:srgbClr val="000000">
                <a:alpha val="6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3200">
                <a:solidFill>
                  <a:srgbClr val="F2EBDB"/>
                </a:solidFill>
              </a:defRPr>
            </a:lvl1pPr>
          </a:lstStyle>
          <a:p>
            <a:pPr lvl="0">
              <a:defRPr sz="1800">
                <a:solidFill>
                  <a:srgbClr val="000000"/>
                </a:solidFill>
              </a:defRPr>
            </a:pPr>
            <a:r>
              <a:rPr sz="3200">
                <a:solidFill>
                  <a:srgbClr val="F2EBDB"/>
                </a:solidFill>
              </a:rPr>
              <a:t>1850</a:t>
            </a:r>
          </a:p>
        </p:txBody>
      </p:sp>
      <p:sp>
        <p:nvSpPr>
          <p:cNvPr id="71" name="Shape 71"/>
          <p:cNvSpPr/>
          <p:nvPr/>
        </p:nvSpPr>
        <p:spPr>
          <a:xfrm>
            <a:off x="1120922" y="3291376"/>
            <a:ext cx="3170848" cy="31708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A55A01"/>
              </a:gs>
              <a:gs pos="100000">
                <a:srgbClr val="603200"/>
              </a:gs>
            </a:gsLst>
            <a:lin ang="5400000"/>
          </a:gra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3200">
                <a:solidFill>
                  <a:srgbClr val="F2EBDB"/>
                </a:solidFill>
              </a:defRPr>
            </a:lvl1pPr>
          </a:lstStyle>
          <a:p>
            <a:pPr lvl="0">
              <a:defRPr sz="1800">
                <a:solidFill>
                  <a:srgbClr val="000000"/>
                </a:solidFill>
              </a:defRPr>
            </a:pPr>
            <a:r>
              <a:rPr sz="3200">
                <a:solidFill>
                  <a:srgbClr val="F2EBDB"/>
                </a:solidFill>
              </a:rPr>
              <a:t>1848</a:t>
            </a:r>
          </a:p>
        </p:txBody>
      </p:sp>
      <p:sp>
        <p:nvSpPr>
          <p:cNvPr id="72" name="Shape 72"/>
          <p:cNvSpPr/>
          <p:nvPr/>
        </p:nvSpPr>
        <p:spPr>
          <a:xfrm>
            <a:off x="1110084" y="4641850"/>
            <a:ext cx="474349" cy="469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12700">
            <a:miter lim="400000"/>
          </a:ln>
          <a:effectLst>
            <a:outerShdw blurRad="50800" dist="12700" rotWithShape="0">
              <a:srgbClr val="000000">
                <a:alpha val="60000"/>
              </a:srgbClr>
            </a:outerShdw>
          </a:effectLst>
        </p:spPr>
        <p:txBody>
          <a:bodyPr lIns="50800" tIns="50800" rIns="50800" bIns="50800" anchor="ctr"/>
          <a:lstStyle/>
          <a:p>
            <a:pPr lvl="0">
              <a:defRPr sz="3100">
                <a:solidFill>
                  <a:srgbClr val="FFFFFF"/>
                </a:solidFill>
              </a:defRPr>
            </a:pPr>
            <a:endParaRPr/>
          </a:p>
        </p:txBody>
      </p:sp>
      <p:sp>
        <p:nvSpPr>
          <p:cNvPr id="73" name="Shape 73"/>
          <p:cNvSpPr/>
          <p:nvPr/>
        </p:nvSpPr>
        <p:spPr>
          <a:xfrm>
            <a:off x="260939" y="4641849"/>
            <a:ext cx="77470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600">
                <a:solidFill>
                  <a:srgbClr val="58180D"/>
                </a:solidFill>
              </a:defRPr>
            </a:lvl1pPr>
          </a:lstStyle>
          <a:p>
            <a:pPr lvl="0">
              <a:defRPr sz="1800">
                <a:solidFill>
                  <a:srgbClr val="000000"/>
                </a:solidFill>
              </a:defRPr>
            </a:pPr>
            <a:r>
              <a:rPr sz="2600">
                <a:solidFill>
                  <a:srgbClr val="58180D"/>
                </a:solidFill>
              </a:rPr>
              <a:t>1846</a:t>
            </a:r>
          </a:p>
        </p:txBody>
      </p:sp>
      <p:sp>
        <p:nvSpPr>
          <p:cNvPr id="74" name="Shape 74"/>
          <p:cNvSpPr/>
          <p:nvPr/>
        </p:nvSpPr>
        <p:spPr>
          <a:xfrm>
            <a:off x="11969160" y="4641849"/>
            <a:ext cx="77470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600">
                <a:solidFill>
                  <a:srgbClr val="58180D"/>
                </a:solidFill>
              </a:defRPr>
            </a:lvl1pPr>
          </a:lstStyle>
          <a:p>
            <a:pPr lvl="0">
              <a:defRPr sz="1800">
                <a:solidFill>
                  <a:srgbClr val="000000"/>
                </a:solidFill>
              </a:defRPr>
            </a:pPr>
            <a:r>
              <a:rPr sz="2600">
                <a:solidFill>
                  <a:srgbClr val="58180D"/>
                </a:solidFill>
              </a:rPr>
              <a:t>1852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advAuto="0"/>
      <p:bldP spid="70" grpId="0" animBg="1" advAuto="0"/>
      <p:bldP spid="71" grpId="0" animBg="1" advAuto="0"/>
      <p:bldP spid="72" grpId="0" animBg="1" advAuto="0"/>
      <p:bldP spid="7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8"/>
          <p:cNvGrpSpPr/>
          <p:nvPr/>
        </p:nvGrpSpPr>
        <p:grpSpPr>
          <a:xfrm>
            <a:off x="736600" y="800099"/>
            <a:ext cx="11518900" cy="8166101"/>
            <a:chOff x="-12700" y="-12700"/>
            <a:chExt cx="11518900" cy="8166100"/>
          </a:xfrm>
        </p:grpSpPr>
        <p:pic>
          <p:nvPicPr>
            <p:cNvPr id="87" name="1846.jpg"/>
            <p:cNvPicPr/>
            <p:nvPr/>
          </p:nvPicPr>
          <p:blipFill>
            <a:blip r:embed="rId3">
              <a:extLst/>
            </a:blip>
            <a:srcRect l="25621" t="27675" r="18243" b="28787"/>
            <a:stretch>
              <a:fillRect/>
            </a:stretch>
          </p:blipFill>
          <p:spPr>
            <a:xfrm>
              <a:off x="0" y="0"/>
              <a:ext cx="11480800" cy="8128000"/>
            </a:xfrm>
            <a:prstGeom prst="rect">
              <a:avLst/>
            </a:prstGeom>
            <a:ln>
              <a:noFill/>
            </a:ln>
            <a:effectLst/>
          </p:spPr>
        </p:pic>
        <p:pic>
          <p:nvPicPr>
            <p:cNvPr id="86" name="Picture 85"/>
            <p:cNvPicPr/>
            <p:nvPr/>
          </p:nvPicPr>
          <p:blipFill>
            <a:blip r:embed="rId4">
              <a:extLst/>
            </a:blip>
            <a:stretch>
              <a:fillRect/>
            </a:stretch>
          </p:blipFill>
          <p:spPr>
            <a:xfrm>
              <a:off x="-12700" y="-12700"/>
              <a:ext cx="11518900" cy="8166100"/>
            </a:xfrm>
            <a:prstGeom prst="rect">
              <a:avLst/>
            </a:prstGeom>
            <a:effectLst/>
          </p:spPr>
        </p:pic>
      </p:grpSp>
      <p:grpSp>
        <p:nvGrpSpPr>
          <p:cNvPr id="91" name="Group 91" descr="Source: http://www.telegraph-history.org/map.htm (from The Weekly Herald, 1/29/1848)"/>
          <p:cNvGrpSpPr/>
          <p:nvPr/>
        </p:nvGrpSpPr>
        <p:grpSpPr>
          <a:xfrm>
            <a:off x="742949" y="793749"/>
            <a:ext cx="11518901" cy="8166101"/>
            <a:chOff x="-12700" y="-12700"/>
            <a:chExt cx="11518900" cy="8166100"/>
          </a:xfrm>
        </p:grpSpPr>
        <p:pic>
          <p:nvPicPr>
            <p:cNvPr id="90" name="1848.jpg" descr="Source: http://www.telegraph-history.org/map.htm (from The Weekly Herald, 1/29/1848)"/>
            <p:cNvPicPr/>
            <p:nvPr/>
          </p:nvPicPr>
          <p:blipFill>
            <a:blip r:embed="rId5">
              <a:extLst/>
            </a:blip>
            <a:srcRect l="4917" t="9655" r="20140" b="32219"/>
            <a:stretch>
              <a:fillRect/>
            </a:stretch>
          </p:blipFill>
          <p:spPr>
            <a:xfrm>
              <a:off x="0" y="0"/>
              <a:ext cx="11480800" cy="8128000"/>
            </a:xfrm>
            <a:prstGeom prst="rect">
              <a:avLst/>
            </a:prstGeom>
            <a:ln>
              <a:noFill/>
            </a:ln>
            <a:effectLst/>
          </p:spPr>
        </p:pic>
        <p:pic>
          <p:nvPicPr>
            <p:cNvPr id="89" name="Picture 88"/>
            <p:cNvPicPr/>
            <p:nvPr/>
          </p:nvPicPr>
          <p:blipFill>
            <a:blip r:embed="rId4">
              <a:extLst/>
            </a:blip>
            <a:stretch>
              <a:fillRect/>
            </a:stretch>
          </p:blipFill>
          <p:spPr>
            <a:xfrm>
              <a:off x="-12700" y="-12700"/>
              <a:ext cx="11518900" cy="816610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7"/>
          <p:cNvGrpSpPr/>
          <p:nvPr/>
        </p:nvGrpSpPr>
        <p:grpSpPr>
          <a:xfrm>
            <a:off x="736599" y="800099"/>
            <a:ext cx="7046787" cy="8166101"/>
            <a:chOff x="-84651" y="-12700"/>
            <a:chExt cx="7046785" cy="8166100"/>
          </a:xfrm>
        </p:grpSpPr>
        <p:pic>
          <p:nvPicPr>
            <p:cNvPr id="96" name="demonstration.jpg"/>
            <p:cNvPicPr/>
            <p:nvPr/>
          </p:nvPicPr>
          <p:blipFill>
            <a:blip r:embed="rId3">
              <a:extLst/>
            </a:blip>
            <a:srcRect t="4837" b="4837"/>
            <a:stretch>
              <a:fillRect/>
            </a:stretch>
          </p:blipFill>
          <p:spPr>
            <a:xfrm>
              <a:off x="0" y="0"/>
              <a:ext cx="6864783" cy="8128000"/>
            </a:xfrm>
            <a:prstGeom prst="rect">
              <a:avLst/>
            </a:prstGeom>
            <a:ln>
              <a:noFill/>
            </a:ln>
            <a:effectLst/>
          </p:spPr>
        </p:pic>
        <p:pic>
          <p:nvPicPr>
            <p:cNvPr id="95" name="Picture 94"/>
            <p:cNvPicPr/>
            <p:nvPr/>
          </p:nvPicPr>
          <p:blipFill>
            <a:blip r:embed="rId4">
              <a:extLst/>
            </a:blip>
            <a:stretch>
              <a:fillRect/>
            </a:stretch>
          </p:blipFill>
          <p:spPr>
            <a:xfrm>
              <a:off x="-84652" y="-12700"/>
              <a:ext cx="7046787" cy="8166100"/>
            </a:xfrm>
            <a:prstGeom prst="rect">
              <a:avLst/>
            </a:prstGeom>
            <a:effectLst/>
          </p:spPr>
        </p:pic>
      </p:grpSp>
      <p:grpSp>
        <p:nvGrpSpPr>
          <p:cNvPr id="100" name="Group 100"/>
          <p:cNvGrpSpPr/>
          <p:nvPr/>
        </p:nvGrpSpPr>
        <p:grpSpPr>
          <a:xfrm>
            <a:off x="8820122" y="3040788"/>
            <a:ext cx="3171593" cy="3672024"/>
            <a:chOff x="-12700" y="-12700"/>
            <a:chExt cx="3171592" cy="3672022"/>
          </a:xfrm>
        </p:grpSpPr>
        <p:pic>
          <p:nvPicPr>
            <p:cNvPr id="99" name="milestone_1876.jpg"/>
            <p:cNvPicPr/>
            <p:nvPr/>
          </p:nvPicPr>
          <p:blipFill>
            <a:blip r:embed="rId5">
              <a:extLst/>
            </a:blip>
            <a:srcRect t="6511" b="6511"/>
            <a:stretch>
              <a:fillRect/>
            </a:stretch>
          </p:blipFill>
          <p:spPr>
            <a:xfrm>
              <a:off x="0" y="0"/>
              <a:ext cx="3133492" cy="3633923"/>
            </a:xfrm>
            <a:prstGeom prst="rect">
              <a:avLst/>
            </a:prstGeom>
            <a:ln>
              <a:noFill/>
            </a:ln>
            <a:effectLst/>
          </p:spPr>
        </p:pic>
        <p:pic>
          <p:nvPicPr>
            <p:cNvPr id="98" name="Picture 97"/>
            <p:cNvPicPr/>
            <p:nvPr/>
          </p:nvPicPr>
          <p:blipFill>
            <a:blip r:embed="rId6">
              <a:extLst/>
            </a:blip>
            <a:stretch>
              <a:fillRect/>
            </a:stretch>
          </p:blipFill>
          <p:spPr>
            <a:xfrm>
              <a:off x="-12700" y="-12700"/>
              <a:ext cx="3171592" cy="3672023"/>
            </a:xfrm>
            <a:prstGeom prst="rect">
              <a:avLst/>
            </a:prstGeom>
            <a:effectLst/>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6"/>
          <p:cNvGrpSpPr/>
          <p:nvPr/>
        </p:nvGrpSpPr>
        <p:grpSpPr>
          <a:xfrm>
            <a:off x="736600" y="800099"/>
            <a:ext cx="11518900" cy="8166101"/>
            <a:chOff x="-12700" y="-12700"/>
            <a:chExt cx="11518900" cy="8166100"/>
          </a:xfrm>
        </p:grpSpPr>
        <p:pic>
          <p:nvPicPr>
            <p:cNvPr id="105" name="Photograph_of_Women_Working_at_a_Bell_System_Telephone_Switchboard_(3660047829).jpg"/>
            <p:cNvPicPr/>
            <p:nvPr/>
          </p:nvPicPr>
          <p:blipFill>
            <a:blip r:embed="rId3">
              <a:extLst/>
            </a:blip>
            <a:srcRect l="3518" t="3304" r="26321" b="36055"/>
            <a:stretch>
              <a:fillRect/>
            </a:stretch>
          </p:blipFill>
          <p:spPr>
            <a:xfrm>
              <a:off x="0" y="0"/>
              <a:ext cx="11480800" cy="8128000"/>
            </a:xfrm>
            <a:prstGeom prst="rect">
              <a:avLst/>
            </a:prstGeom>
            <a:ln>
              <a:noFill/>
            </a:ln>
            <a:effectLst/>
          </p:spPr>
        </p:pic>
        <p:pic>
          <p:nvPicPr>
            <p:cNvPr id="104" name="Picture 103"/>
            <p:cNvPicPr/>
            <p:nvPr/>
          </p:nvPicPr>
          <p:blipFill>
            <a:blip r:embed="rId4">
              <a:extLst/>
            </a:blip>
            <a:stretch>
              <a:fillRect/>
            </a:stretch>
          </p:blipFill>
          <p:spPr>
            <a:xfrm>
              <a:off x="-12700" y="-12700"/>
              <a:ext cx="11518900" cy="8166100"/>
            </a:xfrm>
            <a:prstGeom prst="rect">
              <a:avLst/>
            </a:prstGeom>
            <a:effectLst/>
          </p:spPr>
        </p:pic>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solidFill>
                  <a:srgbClr val="000000"/>
                </a:solidFill>
                <a:effectLst/>
              </a:defRPr>
            </a:pPr>
            <a:r>
              <a:rPr sz="7400">
                <a:solidFill>
                  <a:srgbClr val="6C6963"/>
                </a:solidFill>
                <a:effectLst>
                  <a:outerShdw blurRad="25400" dist="25400" dir="15900000" rotWithShape="0">
                    <a:srgbClr val="595650">
                      <a:alpha val="33000"/>
                    </a:srgbClr>
                  </a:outerShdw>
                </a:effectLst>
              </a:rPr>
              <a:t>The Victorian Internet</a:t>
            </a:r>
          </a:p>
        </p:txBody>
      </p:sp>
      <p:sp>
        <p:nvSpPr>
          <p:cNvPr id="111" name="Shape 111"/>
          <p:cNvSpPr>
            <a:spLocks noGrp="1"/>
          </p:cNvSpPr>
          <p:nvPr>
            <p:ph type="body" idx="1"/>
          </p:nvPr>
        </p:nvSpPr>
        <p:spPr>
          <a:xfrm>
            <a:off x="762000" y="2137806"/>
            <a:ext cx="11480800" cy="6976588"/>
          </a:xfrm>
          <a:prstGeom prst="rect">
            <a:avLst/>
          </a:prstGeom>
        </p:spPr>
        <p:txBody>
          <a:bodyPr>
            <a:normAutofit lnSpcReduction="10000"/>
          </a:bodyPr>
          <a:lstStyle/>
          <a:p>
            <a:pPr marL="496062" lvl="0" indent="-496062" defTabSz="543305">
              <a:lnSpc>
                <a:spcPct val="150000"/>
              </a:lnSpc>
              <a:spcBef>
                <a:spcPts val="0"/>
              </a:spcBef>
              <a:buBlip>
                <a:blip r:embed="rId3"/>
              </a:buBlip>
              <a:defRPr sz="1800">
                <a:solidFill>
                  <a:srgbClr val="000000"/>
                </a:solidFill>
              </a:defRPr>
            </a:pPr>
            <a:r>
              <a:rPr sz="3906">
                <a:solidFill>
                  <a:srgbClr val="6C6963"/>
                </a:solidFill>
              </a:rPr>
              <a:t>Exponential growth driven by </a:t>
            </a:r>
            <a:r>
              <a:rPr sz="3906" b="1">
                <a:solidFill>
                  <a:srgbClr val="6C6963"/>
                </a:solidFill>
              </a:rPr>
              <a:t>Metcalfe’s Law</a:t>
            </a:r>
            <a:endParaRPr sz="3906">
              <a:solidFill>
                <a:srgbClr val="6C6963"/>
              </a:solidFill>
            </a:endParaRPr>
          </a:p>
          <a:p>
            <a:pPr marL="496062" lvl="0" indent="-496062" defTabSz="543305">
              <a:lnSpc>
                <a:spcPct val="150000"/>
              </a:lnSpc>
              <a:spcBef>
                <a:spcPts val="0"/>
              </a:spcBef>
              <a:buBlip>
                <a:blip r:embed="rId3"/>
              </a:buBlip>
              <a:defRPr sz="1800">
                <a:solidFill>
                  <a:srgbClr val="000000"/>
                </a:solidFill>
              </a:defRPr>
            </a:pPr>
            <a:r>
              <a:rPr sz="3906" b="1">
                <a:solidFill>
                  <a:srgbClr val="6C6963"/>
                </a:solidFill>
              </a:rPr>
              <a:t>Physical constraints</a:t>
            </a:r>
            <a:r>
              <a:rPr sz="3906">
                <a:solidFill>
                  <a:srgbClr val="6C6963"/>
                </a:solidFill>
              </a:rPr>
              <a:t> are invisible to the operator but manifest in other ways:</a:t>
            </a:r>
          </a:p>
          <a:p>
            <a:pPr marL="992124" lvl="1" indent="-496062" defTabSz="543305">
              <a:lnSpc>
                <a:spcPct val="150000"/>
              </a:lnSpc>
              <a:spcBef>
                <a:spcPts val="0"/>
              </a:spcBef>
              <a:buBlip>
                <a:blip r:embed="rId3"/>
              </a:buBlip>
              <a:defRPr sz="1800">
                <a:solidFill>
                  <a:srgbClr val="000000"/>
                </a:solidFill>
              </a:defRPr>
            </a:pPr>
            <a:r>
              <a:rPr sz="3906">
                <a:solidFill>
                  <a:srgbClr val="6C6963"/>
                </a:solidFill>
              </a:rPr>
              <a:t>Message </a:t>
            </a:r>
            <a:r>
              <a:rPr sz="3906" b="1">
                <a:solidFill>
                  <a:srgbClr val="6C6963"/>
                </a:solidFill>
              </a:rPr>
              <a:t>buffering</a:t>
            </a:r>
            <a:r>
              <a:rPr sz="3906">
                <a:solidFill>
                  <a:srgbClr val="6C6963"/>
                </a:solidFill>
              </a:rPr>
              <a:t> and </a:t>
            </a:r>
            <a:r>
              <a:rPr sz="3906" b="1">
                <a:solidFill>
                  <a:srgbClr val="6C6963"/>
                </a:solidFill>
              </a:rPr>
              <a:t>lag</a:t>
            </a:r>
            <a:endParaRPr sz="3906">
              <a:solidFill>
                <a:srgbClr val="6C6963"/>
              </a:solidFill>
            </a:endParaRPr>
          </a:p>
          <a:p>
            <a:pPr marL="992124" lvl="1" indent="-496062" defTabSz="543305">
              <a:lnSpc>
                <a:spcPct val="150000"/>
              </a:lnSpc>
              <a:spcBef>
                <a:spcPts val="0"/>
              </a:spcBef>
              <a:buBlip>
                <a:blip r:embed="rId3"/>
              </a:buBlip>
              <a:defRPr sz="1800">
                <a:solidFill>
                  <a:srgbClr val="000000"/>
                </a:solidFill>
              </a:defRPr>
            </a:pPr>
            <a:r>
              <a:rPr sz="3906">
                <a:solidFill>
                  <a:srgbClr val="6C6963"/>
                </a:solidFill>
              </a:rPr>
              <a:t>Message </a:t>
            </a:r>
            <a:r>
              <a:rPr sz="3906" b="1">
                <a:solidFill>
                  <a:srgbClr val="6C6963"/>
                </a:solidFill>
              </a:rPr>
              <a:t>routing</a:t>
            </a:r>
            <a:endParaRPr sz="3906">
              <a:solidFill>
                <a:srgbClr val="6C6963"/>
              </a:solidFill>
            </a:endParaRPr>
          </a:p>
          <a:p>
            <a:pPr marL="496062" lvl="0" indent="-496062" defTabSz="543305">
              <a:lnSpc>
                <a:spcPct val="150000"/>
              </a:lnSpc>
              <a:spcBef>
                <a:spcPts val="0"/>
              </a:spcBef>
              <a:buBlip>
                <a:blip r:embed="rId3"/>
              </a:buBlip>
              <a:defRPr sz="1800">
                <a:solidFill>
                  <a:srgbClr val="000000"/>
                </a:solidFill>
              </a:defRPr>
            </a:pPr>
            <a:r>
              <a:rPr sz="3906" b="1">
                <a:solidFill>
                  <a:srgbClr val="6C6963"/>
                </a:solidFill>
              </a:rPr>
              <a:t>Packet switching</a:t>
            </a:r>
            <a:r>
              <a:rPr sz="3906">
                <a:solidFill>
                  <a:srgbClr val="6C6963"/>
                </a:solidFill>
              </a:rPr>
              <a:t> is the basis of all modern networks</a:t>
            </a:r>
          </a:p>
          <a:p>
            <a:pPr marL="496062" lvl="0" indent="-496062" defTabSz="543305">
              <a:lnSpc>
                <a:spcPct val="150000"/>
              </a:lnSpc>
              <a:spcBef>
                <a:spcPts val="0"/>
              </a:spcBef>
              <a:buBlip>
                <a:blip r:embed="rId3"/>
              </a:buBlip>
              <a:defRPr sz="1800">
                <a:solidFill>
                  <a:srgbClr val="000000"/>
                </a:solidFill>
              </a:defRPr>
            </a:pPr>
            <a:r>
              <a:rPr sz="3906">
                <a:solidFill>
                  <a:srgbClr val="6C6963"/>
                </a:solidFill>
              </a:rPr>
              <a:t>Just-for-fun reading: </a:t>
            </a:r>
            <a:r>
              <a:rPr sz="3906" i="1">
                <a:solidFill>
                  <a:srgbClr val="6C6963"/>
                </a:solidFill>
              </a:rPr>
              <a:t>The Victorian Internet</a:t>
            </a:r>
            <a:r>
              <a:rPr sz="3906">
                <a:solidFill>
                  <a:srgbClr val="6C6963"/>
                </a:solidFill>
              </a:rPr>
              <a:t> by Tom Standage (ISBN 0802716040)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1">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1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11">
                                            <p:txEl>
                                              <p:pRg st="1" end="1"/>
                                            </p:txEl>
                                          </p:spTgt>
                                        </p:tgtEl>
                                        <p:attrNameLst>
                                          <p:attrName>style.visibility</p:attrName>
                                        </p:attrNameLst>
                                      </p:cBhvr>
                                      <p:to>
                                        <p:strVal val="visible"/>
                                      </p:to>
                                    </p:set>
                                  </p:childTnLst>
                                </p:cTn>
                              </p:par>
                              <p:par>
                                <p:cTn id="13" presetID="1" presetClass="entr" presetSubtype="0" fill="hold" grpId="0">
                                  <p:stCondLst>
                                    <p:cond delay="0"/>
                                  </p:stCondLst>
                                  <p:iterate>
                                    <p:tmAbs val="0"/>
                                  </p:iterate>
                                  <p:childTnLst>
                                    <p:set>
                                      <p:cBhvr>
                                        <p:cTn id="14" fill="hold"/>
                                        <p:tgtEl>
                                          <p:spTgt spid="111">
                                            <p:txEl>
                                              <p:pRg st="2" end="2"/>
                                            </p:txEl>
                                          </p:spTgt>
                                        </p:tgtEl>
                                        <p:attrNameLst>
                                          <p:attrName>style.visibility</p:attrName>
                                        </p:attrNameLst>
                                      </p:cBhvr>
                                      <p:to>
                                        <p:strVal val="visible"/>
                                      </p:to>
                                    </p:set>
                                  </p:childTnLst>
                                </p:cTn>
                              </p:par>
                              <p:par>
                                <p:cTn id="15" presetID="1" presetClass="entr" presetSubtype="0" fill="hold" grpId="0">
                                  <p:stCondLst>
                                    <p:cond delay="0"/>
                                  </p:stCondLst>
                                  <p:iterate>
                                    <p:tmAbs val="0"/>
                                  </p:iterate>
                                  <p:childTnLst>
                                    <p:set>
                                      <p:cBhvr>
                                        <p:cTn id="16" fill="hold"/>
                                        <p:tgtEl>
                                          <p:spTgt spid="1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Screen Shot 2014-08-30 at 2.59.49 PM.png"/>
          <p:cNvPicPr/>
          <p:nvPr/>
        </p:nvPicPr>
        <p:blipFill>
          <a:blip r:embed="rId2">
            <a:extLst/>
          </a:blip>
          <a:srcRect r="17370"/>
          <a:stretch>
            <a:fillRect/>
          </a:stretch>
        </p:blipFill>
        <p:spPr>
          <a:xfrm>
            <a:off x="10338" y="0"/>
            <a:ext cx="12994462" cy="975360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x-BunnellKeyAdr.jpg"/>
          <p:cNvPicPr/>
          <p:nvPr/>
        </p:nvPicPr>
        <p:blipFill>
          <a:blip r:embed="rId3">
            <a:extLst/>
          </a:blip>
          <a:srcRect l="14355" r="14355"/>
          <a:stretch>
            <a:fillRect/>
          </a:stretch>
        </p:blipFill>
        <p:spPr>
          <a:xfrm>
            <a:off x="0" y="0"/>
            <a:ext cx="13004800" cy="9753600"/>
          </a:xfrm>
          <a:prstGeom prst="rect">
            <a:avLst/>
          </a:prstGeom>
          <a:ln w="12700">
            <a:miter lim="400000"/>
          </a:ln>
        </p:spPr>
      </p:pic>
      <p:sp>
        <p:nvSpPr>
          <p:cNvPr id="40" name="Shape 40"/>
          <p:cNvSpPr/>
          <p:nvPr/>
        </p:nvSpPr>
        <p:spPr>
          <a:xfrm>
            <a:off x="470383" y="2196851"/>
            <a:ext cx="12064034" cy="535989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a:defRPr sz="1800">
                <a:solidFill>
                  <a:srgbClr val="000000"/>
                </a:solidFill>
              </a:defRPr>
            </a:pPr>
            <a:r>
              <a:rPr sz="4000" b="1">
                <a:solidFill>
                  <a:srgbClr val="603200"/>
                </a:solidFill>
                <a:effectLst>
                  <a:outerShdw blurRad="431800" dir="18900000" rotWithShape="0">
                    <a:srgbClr val="CC943D"/>
                  </a:outerShdw>
                </a:effectLst>
              </a:rPr>
              <a:t>“Every phase of the mental activity of the country is more or less represented in this great system. The fluctuations in the markets; the price of stocks; bargains offered and bargains closed; sermons, lectures and political speeches; fires, sickness and death; weather reports; the congratulations of friends – every thing has its turn in passing the wires.”</a:t>
            </a:r>
          </a:p>
          <a:p>
            <a:pPr lvl="0" algn="l">
              <a:defRPr sz="1800">
                <a:solidFill>
                  <a:srgbClr val="000000"/>
                </a:solidFill>
              </a:defRPr>
            </a:pPr>
            <a:r>
              <a:rPr sz="4000" b="1">
                <a:solidFill>
                  <a:srgbClr val="603200"/>
                </a:solidFill>
                <a:effectLst>
                  <a:outerShdw blurRad="431800" dir="18900000" rotWithShape="0">
                    <a:srgbClr val="CC943D"/>
                  </a:outerShdw>
                </a:effectLst>
              </a:rPr>
              <a:t>				—</a:t>
            </a:r>
            <a:r>
              <a:rPr sz="4000" b="1" i="1">
                <a:solidFill>
                  <a:srgbClr val="603200"/>
                </a:solidFill>
                <a:effectLst>
                  <a:outerShdw blurRad="431800" dir="18900000" rotWithShape="0">
                    <a:srgbClr val="CC943D"/>
                  </a:outerShdw>
                </a:effectLst>
              </a:rPr>
              <a:t>Harpers New Monthly Magazine</a:t>
            </a:r>
            <a:r>
              <a:rPr sz="4000" b="1">
                <a:solidFill>
                  <a:srgbClr val="603200"/>
                </a:solidFill>
                <a:effectLst>
                  <a:outerShdw blurRad="431800" dir="18900000" rotWithShape="0">
                    <a:srgbClr val="CC943D"/>
                  </a:outerShdw>
                </a:effectLst>
              </a:rPr>
              <a:t>, 1873</a:t>
            </a:r>
          </a:p>
        </p:txBody>
      </p:sp>
    </p:spTree>
  </p:cSld>
  <p:clrMapOvr>
    <a:masterClrMapping/>
  </p:clrMapOvr>
  <p:transition spd="slow">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lstStyle/>
          <a:p>
            <a:pPr lvl="0">
              <a:defRPr sz="1800">
                <a:solidFill>
                  <a:srgbClr val="000000"/>
                </a:solidFill>
                <a:effectLst/>
              </a:defRPr>
            </a:pPr>
            <a:r>
              <a:rPr sz="8000">
                <a:solidFill>
                  <a:srgbClr val="BEA56D"/>
                </a:solidFill>
                <a:effectLst>
                  <a:outerShdw blurRad="38100" dist="25400" dir="15900000" rotWithShape="0">
                    <a:srgbClr val="000000">
                      <a:alpha val="90000"/>
                    </a:srgbClr>
                  </a:outerShdw>
                </a:effectLst>
              </a:rPr>
              <a:t>History of Networking</a:t>
            </a:r>
          </a:p>
        </p:txBody>
      </p:sp>
      <p:sp>
        <p:nvSpPr>
          <p:cNvPr id="45" name="Shape 45"/>
          <p:cNvSpPr>
            <a:spLocks noGrp="1"/>
          </p:cNvSpPr>
          <p:nvPr>
            <p:ph type="body" idx="1"/>
          </p:nvPr>
        </p:nvSpPr>
        <p:spPr>
          <a:prstGeom prst="rect">
            <a:avLst/>
          </a:prstGeom>
        </p:spPr>
        <p:txBody>
          <a:bodyPr/>
          <a:lstStyle/>
          <a:p>
            <a:pPr lvl="0">
              <a:defRPr sz="1800" i="0">
                <a:solidFill>
                  <a:srgbClr val="000000"/>
                </a:solidFill>
                <a:effectLst/>
              </a:defRPr>
            </a:pPr>
            <a:r>
              <a:rPr sz="5200" i="1">
                <a:solidFill>
                  <a:srgbClr val="BEA56D"/>
                </a:solidFill>
                <a:effectLst>
                  <a:outerShdw blurRad="25400" dist="38100" dir="15900000" rotWithShape="0">
                    <a:srgbClr val="000000">
                      <a:alpha val="90000"/>
                    </a:srgbClr>
                  </a:outerShdw>
                </a:effectLst>
              </a:rPr>
              <a:t>The Victorian Internet</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1"/>
          <p:cNvGrpSpPr/>
          <p:nvPr/>
        </p:nvGrpSpPr>
        <p:grpSpPr>
          <a:xfrm>
            <a:off x="595722" y="800099"/>
            <a:ext cx="11800657" cy="7550500"/>
            <a:chOff x="-25399" y="-12700"/>
            <a:chExt cx="11800655" cy="7550498"/>
          </a:xfrm>
        </p:grpSpPr>
        <p:pic>
          <p:nvPicPr>
            <p:cNvPr id="50" name="Gallery of the Louvre.jpg"/>
            <p:cNvPicPr/>
            <p:nvPr/>
          </p:nvPicPr>
          <p:blipFill>
            <a:blip r:embed="rId3">
              <a:extLst/>
            </a:blip>
            <a:srcRect t="3466" r="107" b="3466"/>
            <a:stretch>
              <a:fillRect/>
            </a:stretch>
          </p:blipFill>
          <p:spPr>
            <a:xfrm>
              <a:off x="0" y="0"/>
              <a:ext cx="11749856" cy="7512399"/>
            </a:xfrm>
            <a:prstGeom prst="rect">
              <a:avLst/>
            </a:prstGeom>
            <a:ln>
              <a:noFill/>
            </a:ln>
            <a:effectLst/>
          </p:spPr>
        </p:pic>
        <p:pic>
          <p:nvPicPr>
            <p:cNvPr id="49" name="Picture 48"/>
            <p:cNvPicPr/>
            <p:nvPr/>
          </p:nvPicPr>
          <p:blipFill>
            <a:blip r:embed="rId4">
              <a:extLst/>
            </a:blip>
            <a:stretch>
              <a:fillRect/>
            </a:stretch>
          </p:blipFill>
          <p:spPr>
            <a:xfrm>
              <a:off x="-25400" y="-12700"/>
              <a:ext cx="11800657" cy="7550499"/>
            </a:xfrm>
            <a:prstGeom prst="rect">
              <a:avLst/>
            </a:prstGeom>
            <a:effectLst/>
          </p:spPr>
        </p:pic>
      </p:grpSp>
      <p:sp>
        <p:nvSpPr>
          <p:cNvPr id="52" name="Shape 52"/>
          <p:cNvSpPr>
            <a:spLocks noGrp="1"/>
          </p:cNvSpPr>
          <p:nvPr>
            <p:ph type="title"/>
          </p:nvPr>
        </p:nvSpPr>
        <p:spPr>
          <a:xfrm>
            <a:off x="762000" y="8191500"/>
            <a:ext cx="11480800" cy="1346200"/>
          </a:xfrm>
          <a:prstGeom prst="rect">
            <a:avLst/>
          </a:prstGeom>
        </p:spPr>
        <p:txBody>
          <a:bodyPr/>
          <a:lstStyle/>
          <a:p>
            <a:pPr lvl="0" algn="l">
              <a:defRPr sz="1800">
                <a:solidFill>
                  <a:srgbClr val="000000"/>
                </a:solidFill>
                <a:effectLst/>
              </a:defRPr>
            </a:pPr>
            <a:r>
              <a:rPr sz="3400" i="1" dirty="0">
                <a:solidFill>
                  <a:srgbClr val="6C6963"/>
                </a:solidFill>
                <a:effectLst>
                  <a:outerShdw blurRad="25400" dist="25400" dir="15900000" rotWithShape="0">
                    <a:srgbClr val="595650">
                      <a:alpha val="33000"/>
                    </a:srgbClr>
                  </a:outerShdw>
                </a:effectLst>
              </a:rPr>
              <a:t>The Gallery of the Louvre </a:t>
            </a:r>
            <a:r>
              <a:rPr sz="3400" dirty="0">
                <a:solidFill>
                  <a:srgbClr val="6C6963"/>
                </a:solidFill>
                <a:effectLst>
                  <a:outerShdw blurRad="25400" dist="25400" dir="15900000" rotWithShape="0">
                    <a:srgbClr val="595650">
                      <a:alpha val="33000"/>
                    </a:srgbClr>
                  </a:outerShdw>
                </a:effectLst>
              </a:rPr>
              <a:t>(Samuel Morse, 1831)</a:t>
            </a:r>
          </a:p>
        </p:txBody>
      </p:sp>
      <p:pic>
        <p:nvPicPr>
          <p:cNvPr id="53" name="Morse_SelfPortrait1818.jpg"/>
          <p:cNvPicPr/>
          <p:nvPr/>
        </p:nvPicPr>
        <p:blipFill>
          <a:blip r:embed="rId5">
            <a:extLst/>
          </a:blip>
          <a:stretch>
            <a:fillRect/>
          </a:stretch>
        </p:blipFill>
        <p:spPr>
          <a:xfrm>
            <a:off x="10735009" y="7041158"/>
            <a:ext cx="2023302" cy="244507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F9146-1FAD-4049-99FD-C855FDE2A1C2}"/>
              </a:ext>
            </a:extLst>
          </p:cNvPr>
          <p:cNvPicPr>
            <a:picLocks noChangeAspect="1"/>
          </p:cNvPicPr>
          <p:nvPr/>
        </p:nvPicPr>
        <p:blipFill rotWithShape="1">
          <a:blip r:embed="rId3">
            <a:extLst>
              <a:ext uri="{28A0092B-C50C-407E-A947-70E740481C1C}">
                <a14:useLocalDpi xmlns:a14="http://schemas.microsoft.com/office/drawing/2010/main" val="0"/>
              </a:ext>
            </a:extLst>
          </a:blip>
          <a:srcRect r="4425"/>
          <a:stretch/>
        </p:blipFill>
        <p:spPr>
          <a:xfrm>
            <a:off x="1054444" y="1068869"/>
            <a:ext cx="10897249" cy="757262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9"/>
          <p:cNvGrpSpPr/>
          <p:nvPr/>
        </p:nvGrpSpPr>
        <p:grpSpPr>
          <a:xfrm>
            <a:off x="736599" y="800100"/>
            <a:ext cx="11518901" cy="8054373"/>
            <a:chOff x="-12700" y="-930005"/>
            <a:chExt cx="11518900" cy="8054371"/>
          </a:xfrm>
        </p:grpSpPr>
        <p:pic>
          <p:nvPicPr>
            <p:cNvPr id="58" name="simplest_early.gif"/>
            <p:cNvPicPr/>
            <p:nvPr/>
          </p:nvPicPr>
          <p:blipFill>
            <a:blip r:embed="rId3">
              <a:extLst/>
            </a:blip>
            <a:srcRect l="3944" r="3944"/>
            <a:stretch>
              <a:fillRect/>
            </a:stretch>
          </p:blipFill>
          <p:spPr>
            <a:xfrm>
              <a:off x="0" y="0"/>
              <a:ext cx="11480800" cy="6181661"/>
            </a:xfrm>
            <a:prstGeom prst="rect">
              <a:avLst/>
            </a:prstGeom>
            <a:ln>
              <a:noFill/>
            </a:ln>
            <a:effectLst/>
          </p:spPr>
        </p:pic>
        <p:pic>
          <p:nvPicPr>
            <p:cNvPr id="57" name="Picture 56"/>
            <p:cNvPicPr/>
            <p:nvPr/>
          </p:nvPicPr>
          <p:blipFill>
            <a:blip r:embed="rId4">
              <a:extLst/>
            </a:blip>
            <a:stretch>
              <a:fillRect/>
            </a:stretch>
          </p:blipFill>
          <p:spPr>
            <a:xfrm>
              <a:off x="-12700" y="-930006"/>
              <a:ext cx="11518900" cy="8054373"/>
            </a:xfrm>
            <a:prstGeom prst="rect">
              <a:avLst/>
            </a:prstGeom>
            <a:effectLst/>
          </p:spPr>
        </p:pic>
      </p:grpSp>
    </p:spTree>
    <p:extLst>
      <p:ext uri="{BB962C8B-B14F-4D97-AF65-F5344CB8AC3E}">
        <p14:creationId xmlns:p14="http://schemas.microsoft.com/office/powerpoint/2010/main" val="10103694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80" descr="source http://fotobooth.smugmug.com/HamRadio/Favorite-Old-Photos-From-My/i-JDtqmKn"/>
          <p:cNvGrpSpPr/>
          <p:nvPr/>
        </p:nvGrpSpPr>
        <p:grpSpPr>
          <a:xfrm>
            <a:off x="736600" y="800100"/>
            <a:ext cx="11518900" cy="5117886"/>
            <a:chOff x="-12700" y="-12699"/>
            <a:chExt cx="11518900" cy="5117885"/>
          </a:xfrm>
        </p:grpSpPr>
        <p:pic>
          <p:nvPicPr>
            <p:cNvPr id="79" name="Screen Shot 2014-08-29 at 9.37.33 PM.png" descr="source http://fotobooth.smugmug.com/HamRadio/Favorite-Old-Photos-From-My/i-JDtqmKn"/>
            <p:cNvPicPr/>
            <p:nvPr/>
          </p:nvPicPr>
          <p:blipFill>
            <a:blip r:embed="rId3">
              <a:extLst/>
            </a:blip>
            <a:srcRect l="6005" t="25316" r="6199" b="12186"/>
            <a:stretch>
              <a:fillRect/>
            </a:stretch>
          </p:blipFill>
          <p:spPr>
            <a:xfrm>
              <a:off x="0" y="0"/>
              <a:ext cx="11480800" cy="5079786"/>
            </a:xfrm>
            <a:prstGeom prst="rect">
              <a:avLst/>
            </a:prstGeom>
            <a:ln>
              <a:noFill/>
            </a:ln>
            <a:effectLst/>
          </p:spPr>
        </p:pic>
        <p:pic>
          <p:nvPicPr>
            <p:cNvPr id="78" name="Picture 77"/>
            <p:cNvPicPr/>
            <p:nvPr/>
          </p:nvPicPr>
          <p:blipFill>
            <a:blip r:embed="rId4">
              <a:extLst/>
            </a:blip>
            <a:stretch>
              <a:fillRect/>
            </a:stretch>
          </p:blipFill>
          <p:spPr>
            <a:xfrm>
              <a:off x="-12700" y="-12700"/>
              <a:ext cx="11518900" cy="5117886"/>
            </a:xfrm>
            <a:prstGeom prst="rect">
              <a:avLst/>
            </a:prstGeom>
            <a:effectLst/>
          </p:spPr>
        </p:pic>
      </p:grpSp>
      <p:sp>
        <p:nvSpPr>
          <p:cNvPr id="81" name="Shape 81"/>
          <p:cNvSpPr/>
          <p:nvPr/>
        </p:nvSpPr>
        <p:spPr>
          <a:xfrm>
            <a:off x="735928" y="6303219"/>
            <a:ext cx="11532944" cy="2235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defRPr sz="2400">
                <a:solidFill>
                  <a:srgbClr val="58180D"/>
                </a:solidFill>
              </a:defRPr>
            </a:lvl1pPr>
          </a:lstStyle>
          <a:p>
            <a:pPr lvl="0">
              <a:defRPr sz="1800">
                <a:solidFill>
                  <a:srgbClr val="000000"/>
                </a:solidFill>
              </a:defRPr>
            </a:pPr>
            <a:r>
              <a:rPr sz="2400">
                <a:solidFill>
                  <a:srgbClr val="58180D"/>
                </a:solidFill>
              </a:rPr>
              <a:t>“The dot is an unfortunate appellation for this sign, because it conveys the idea of a point, or to speak electrically, a current of infinitely short duration. Electro-magnets, however, require time in magnetization. Currents involve time in transmitting signals [and] must be of sensible duration. The dot, therefore, involves time, but this time is variable, according to circumstances. The length of the dot should increase with the length of the circuit. In long submarine lines the dot has to be made longer than the dash itself on short open air lines…”</a:t>
            </a:r>
          </a:p>
        </p:txBody>
      </p:sp>
      <p:sp>
        <p:nvSpPr>
          <p:cNvPr id="82" name="Shape 82"/>
          <p:cNvSpPr/>
          <p:nvPr/>
        </p:nvSpPr>
        <p:spPr>
          <a:xfrm>
            <a:off x="1164727" y="8635999"/>
            <a:ext cx="11532944" cy="457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r">
              <a:defRPr sz="1800">
                <a:solidFill>
                  <a:srgbClr val="000000"/>
                </a:solidFill>
              </a:defRPr>
            </a:pPr>
            <a:r>
              <a:rPr sz="2400">
                <a:solidFill>
                  <a:srgbClr val="58180D"/>
                </a:solidFill>
              </a:rPr>
              <a:t>—</a:t>
            </a:r>
            <a:r>
              <a:rPr sz="2400" i="1">
                <a:solidFill>
                  <a:srgbClr val="58180D"/>
                </a:solidFill>
              </a:rPr>
              <a:t>Modern Practice of the Electric Telegraph</a:t>
            </a:r>
            <a:r>
              <a:rPr sz="2400">
                <a:solidFill>
                  <a:srgbClr val="58180D"/>
                </a:solidFill>
              </a:rPr>
              <a:t>, Frank L. Pope, 1881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advAuto="0"/>
      <p:bldP spid="8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684" y="502023"/>
            <a:ext cx="7382631" cy="8462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125275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p:nvPr/>
        </p:nvSpPr>
        <p:spPr>
          <a:xfrm>
            <a:off x="1119100" y="2179684"/>
            <a:ext cx="10464801" cy="558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3200" i="1"/>
            </a:lvl1pPr>
          </a:lstStyle>
          <a:p>
            <a:pPr lvl="0">
              <a:defRPr sz="1800" i="0">
                <a:solidFill>
                  <a:srgbClr val="000000"/>
                </a:solidFill>
              </a:defRPr>
            </a:pPr>
            <a:r>
              <a:rPr sz="3200" i="1">
                <a:solidFill>
                  <a:srgbClr val="6C6963"/>
                </a:solidFill>
              </a:rPr>
              <a:t>–Robert Metcalfe, circa 1980</a:t>
            </a:r>
          </a:p>
        </p:txBody>
      </p:sp>
      <p:sp>
        <p:nvSpPr>
          <p:cNvPr id="64" name="Shape 64"/>
          <p:cNvSpPr/>
          <p:nvPr/>
        </p:nvSpPr>
        <p:spPr>
          <a:xfrm>
            <a:off x="1270000" y="665731"/>
            <a:ext cx="10464800" cy="139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spcBef>
                <a:spcPts val="2400"/>
              </a:spcBef>
              <a:defRPr sz="4500" i="1"/>
            </a:lvl1pPr>
          </a:lstStyle>
          <a:p>
            <a:pPr lvl="0">
              <a:defRPr sz="1800" i="0">
                <a:solidFill>
                  <a:srgbClr val="000000"/>
                </a:solidFill>
              </a:defRPr>
            </a:pPr>
            <a:r>
              <a:rPr sz="4500" i="1">
                <a:solidFill>
                  <a:srgbClr val="6C6963"/>
                </a:solidFill>
              </a:rPr>
              <a:t>“The value of a network is proportional to the square of the number of connected users of the system.” </a:t>
            </a:r>
          </a:p>
        </p:txBody>
      </p:sp>
      <p:pic>
        <p:nvPicPr>
          <p:cNvPr id="65" name="metcalfe-network-effect.jpg" descr="Source: wikipedia"/>
          <p:cNvPicPr/>
          <p:nvPr/>
        </p:nvPicPr>
        <p:blipFill>
          <a:blip r:embed="rId3">
            <a:extLst/>
          </a:blip>
          <a:stretch>
            <a:fillRect/>
          </a:stretch>
        </p:blipFill>
        <p:spPr>
          <a:xfrm>
            <a:off x="608885" y="4445901"/>
            <a:ext cx="11787030" cy="4366998"/>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TotalTime>
  <Words>2314</Words>
  <Application>Microsoft Office PowerPoint</Application>
  <PresentationFormat>Custom</PresentationFormat>
  <Paragraphs>61</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Avenir Roman</vt:lpstr>
      <vt:lpstr>Baskerville</vt:lpstr>
      <vt:lpstr>Optima</vt:lpstr>
      <vt:lpstr>LeatherBook</vt:lpstr>
      <vt:lpstr>PowerPoint Presentation</vt:lpstr>
      <vt:lpstr>PowerPoint Presentation</vt:lpstr>
      <vt:lpstr>History of Networking</vt:lpstr>
      <vt:lpstr>The Gallery of the Louvre (Samuel Morse, 1831)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Victorian Internet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Steph Beeman</cp:lastModifiedBy>
  <cp:revision>3</cp:revision>
  <dcterms:modified xsi:type="dcterms:W3CDTF">2017-09-06T06:29:21Z</dcterms:modified>
</cp:coreProperties>
</file>